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2" r:id="rId4"/>
    <p:sldMasterId id="2147484934" r:id="rId5"/>
  </p:sldMasterIdLst>
  <p:notesMasterIdLst>
    <p:notesMasterId r:id="rId28"/>
  </p:notesMasterIdLst>
  <p:handoutMasterIdLst>
    <p:handoutMasterId r:id="rId29"/>
  </p:handoutMasterIdLst>
  <p:sldIdLst>
    <p:sldId id="827" r:id="rId6"/>
    <p:sldId id="1148" r:id="rId7"/>
    <p:sldId id="1151" r:id="rId8"/>
    <p:sldId id="1150" r:id="rId9"/>
    <p:sldId id="1153" r:id="rId10"/>
    <p:sldId id="1154" r:id="rId11"/>
    <p:sldId id="1155" r:id="rId12"/>
    <p:sldId id="1156" r:id="rId13"/>
    <p:sldId id="1157" r:id="rId14"/>
    <p:sldId id="268" r:id="rId15"/>
    <p:sldId id="258" r:id="rId16"/>
    <p:sldId id="1158" r:id="rId17"/>
    <p:sldId id="1159" r:id="rId18"/>
    <p:sldId id="1160" r:id="rId19"/>
    <p:sldId id="1161" r:id="rId20"/>
    <p:sldId id="292" r:id="rId21"/>
    <p:sldId id="294" r:id="rId22"/>
    <p:sldId id="295" r:id="rId23"/>
    <p:sldId id="296" r:id="rId24"/>
    <p:sldId id="297" r:id="rId25"/>
    <p:sldId id="293" r:id="rId26"/>
    <p:sldId id="1125" r:id="rId27"/>
  </p:sldIdLst>
  <p:sldSz cx="9144000" cy="6858000" type="screen4x3"/>
  <p:notesSz cx="6797675" cy="987266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030303"/>
    <a:srgbClr val="660066"/>
    <a:srgbClr val="6C5349"/>
    <a:srgbClr val="969696"/>
    <a:srgbClr val="6E574F"/>
    <a:srgbClr val="6C564B"/>
    <a:srgbClr val="725B54"/>
    <a:srgbClr val="B12A0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24" autoAdjust="0"/>
    <p:restoredTop sz="95229" autoAdjust="0"/>
  </p:normalViewPr>
  <p:slideViewPr>
    <p:cSldViewPr>
      <p:cViewPr varScale="1">
        <p:scale>
          <a:sx n="74" d="100"/>
          <a:sy n="74" d="100"/>
        </p:scale>
        <p:origin x="954" y="72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-580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184" y="10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9F8C3-D4E8-4C00-9BCD-A78D3BB40A3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491A741-9BB0-4BA0-9598-CBDE26A2DA6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學生</a:t>
          </a:r>
        </a:p>
      </dgm:t>
    </dgm:pt>
    <dgm:pt modelId="{D22D14F0-D70F-4885-8597-AD1969AEFE4B}" type="parTrans" cxnId="{CA78A86A-F8A4-48D1-9049-837F0D00ED82}">
      <dgm:prSet/>
      <dgm:spPr/>
      <dgm:t>
        <a:bodyPr/>
        <a:lstStyle/>
        <a:p>
          <a:endParaRPr lang="zh-TW" altLang="en-US"/>
        </a:p>
      </dgm:t>
    </dgm:pt>
    <dgm:pt modelId="{3605636A-0D5B-47FD-A3C3-1910DD077CD3}" type="sibTrans" cxnId="{CA78A86A-F8A4-48D1-9049-837F0D00ED82}">
      <dgm:prSet/>
      <dgm:spPr/>
      <dgm:t>
        <a:bodyPr/>
        <a:lstStyle/>
        <a:p>
          <a:endParaRPr lang="zh-TW" altLang="en-US"/>
        </a:p>
      </dgm:t>
    </dgm:pt>
    <dgm:pt modelId="{25355D54-8101-4926-A82C-A36D6F74421F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rPr>
            <a:t>會不會</a:t>
          </a:r>
          <a:endParaRPr lang="en-US" altLang="zh-TW" sz="2800" b="1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lnSpc>
              <a:spcPct val="100000"/>
            </a:lnSpc>
            <a:spcAft>
              <a:spcPts val="600"/>
            </a:spcAft>
          </a:pPr>
          <a:r>
            <a: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rPr>
            <a:t>被錄取</a:t>
          </a:r>
        </a:p>
      </dgm:t>
    </dgm:pt>
    <dgm:pt modelId="{29767D97-495C-4565-8911-EB2A83DF1C18}" type="parTrans" cxnId="{7F5F5380-BAF3-4F07-A4EC-1AA2A2D866E0}">
      <dgm:prSet/>
      <dgm:spPr/>
      <dgm:t>
        <a:bodyPr/>
        <a:lstStyle/>
        <a:p>
          <a:endParaRPr lang="zh-TW" altLang="en-US"/>
        </a:p>
      </dgm:t>
    </dgm:pt>
    <dgm:pt modelId="{5C9C14C4-D2AE-4BBD-89AC-90487E8D43F3}" type="sibTrans" cxnId="{7F5F5380-BAF3-4F07-A4EC-1AA2A2D866E0}">
      <dgm:prSet/>
      <dgm:spPr/>
      <dgm:t>
        <a:bodyPr/>
        <a:lstStyle/>
        <a:p>
          <a:endParaRPr lang="zh-TW" altLang="en-US"/>
        </a:p>
      </dgm:t>
    </dgm:pt>
    <dgm:pt modelId="{8EDD66AC-1662-4D6C-A2F0-5E9790CD1BA6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如何做才能</a:t>
          </a: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被順利錄取</a:t>
          </a:r>
        </a:p>
      </dgm:t>
    </dgm:pt>
    <dgm:pt modelId="{6FC81865-7E3E-42AD-B08F-E9EF8B25D6E6}" type="parTrans" cxnId="{F515604B-CCDD-4F66-A5E5-960DFBDE59F1}">
      <dgm:prSet/>
      <dgm:spPr/>
      <dgm:t>
        <a:bodyPr/>
        <a:lstStyle/>
        <a:p>
          <a:endParaRPr lang="zh-TW" altLang="en-US"/>
        </a:p>
      </dgm:t>
    </dgm:pt>
    <dgm:pt modelId="{BFA193ED-0293-4302-84B2-70FD9433A8F6}" type="sibTrans" cxnId="{F515604B-CCDD-4F66-A5E5-960DFBDE59F1}">
      <dgm:prSet/>
      <dgm:spPr/>
      <dgm:t>
        <a:bodyPr/>
        <a:lstStyle/>
        <a:p>
          <a:endParaRPr lang="zh-TW" altLang="en-US"/>
        </a:p>
      </dgm:t>
    </dgm:pt>
    <dgm:pt modelId="{55CB8CA7-FD7F-411A-9F57-B0433D1B2FB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亞大</a:t>
          </a:r>
        </a:p>
      </dgm:t>
    </dgm:pt>
    <dgm:pt modelId="{97E6A95D-9C5B-49F6-8A21-ECC3A7B8BAD1}" type="parTrans" cxnId="{34767F8C-AD03-4067-AF03-0B1F62FB457D}">
      <dgm:prSet/>
      <dgm:spPr/>
      <dgm:t>
        <a:bodyPr/>
        <a:lstStyle/>
        <a:p>
          <a:endParaRPr lang="zh-TW" altLang="en-US"/>
        </a:p>
      </dgm:t>
    </dgm:pt>
    <dgm:pt modelId="{240BC83C-2503-4E36-B144-C695BCBDCB2F}" type="sibTrans" cxnId="{34767F8C-AD03-4067-AF03-0B1F62FB457D}">
      <dgm:prSet/>
      <dgm:spPr/>
      <dgm:t>
        <a:bodyPr/>
        <a:lstStyle/>
        <a:p>
          <a:endParaRPr lang="zh-TW" altLang="en-US"/>
        </a:p>
      </dgm:t>
    </dgm:pt>
    <dgm:pt modelId="{4D4C3D59-FBE6-44B6-A6FF-B0C58FE3AA07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找到最適合</a:t>
          </a:r>
          <a:endParaRPr lang="en-US" altLang="zh-TW" b="1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的同學</a:t>
          </a:r>
        </a:p>
      </dgm:t>
    </dgm:pt>
    <dgm:pt modelId="{AF76A874-BF8B-4447-82C6-9558E768E7EB}" type="parTrans" cxnId="{2FA43FF8-8287-4EAC-8C96-5E25E790C74C}">
      <dgm:prSet/>
      <dgm:spPr/>
      <dgm:t>
        <a:bodyPr/>
        <a:lstStyle/>
        <a:p>
          <a:endParaRPr lang="zh-TW" altLang="en-US"/>
        </a:p>
      </dgm:t>
    </dgm:pt>
    <dgm:pt modelId="{50B715B1-00C8-4449-925F-5B40A8B91E1F}" type="sibTrans" cxnId="{2FA43FF8-8287-4EAC-8C96-5E25E790C74C}">
      <dgm:prSet/>
      <dgm:spPr/>
      <dgm:t>
        <a:bodyPr/>
        <a:lstStyle/>
        <a:p>
          <a:endParaRPr lang="zh-TW" altLang="en-US"/>
        </a:p>
      </dgm:t>
    </dgm:pt>
    <dgm:pt modelId="{02AF58B0-44AA-4C1C-9587-C975AE6FE867}">
      <dgm:prSet phldrT="[文字]"/>
      <dgm:spPr/>
      <dgm:t>
        <a:bodyPr/>
        <a:lstStyle/>
        <a:p>
          <a:r>
            <a:rPr lang="zh-TW" altLang="en-US" b="1" dirty="0">
              <a:latin typeface="標楷體" panose="03000509000000000000" pitchFamily="65" charset="-120"/>
              <a:ea typeface="標楷體" panose="03000509000000000000" pitchFamily="65" charset="-120"/>
            </a:rPr>
            <a:t>如何評估才能找到</a:t>
          </a:r>
          <a:r>
            <a: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適合者</a:t>
          </a:r>
        </a:p>
      </dgm:t>
    </dgm:pt>
    <dgm:pt modelId="{50FCFFA7-5B0F-4F26-95AD-EAD403A0CB2C}" type="parTrans" cxnId="{EB32027F-A1C4-46CD-994E-A32EC359CF33}">
      <dgm:prSet/>
      <dgm:spPr/>
      <dgm:t>
        <a:bodyPr/>
        <a:lstStyle/>
        <a:p>
          <a:endParaRPr lang="zh-TW" altLang="en-US"/>
        </a:p>
      </dgm:t>
    </dgm:pt>
    <dgm:pt modelId="{CDC95F50-4286-4F38-A522-0BB389A8605A}" type="sibTrans" cxnId="{EB32027F-A1C4-46CD-994E-A32EC359CF33}">
      <dgm:prSet/>
      <dgm:spPr/>
      <dgm:t>
        <a:bodyPr/>
        <a:lstStyle/>
        <a:p>
          <a:endParaRPr lang="zh-TW" altLang="en-US"/>
        </a:p>
      </dgm:t>
    </dgm:pt>
    <dgm:pt modelId="{2453A9B8-5AD7-42AB-A686-366D5866059F}" type="pres">
      <dgm:prSet presAssocID="{7229F8C3-D4E8-4C00-9BCD-A78D3BB40A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2C44067-444D-4ED8-8A53-5D4BF8611F3F}" type="pres">
      <dgm:prSet presAssocID="{7491A741-9BB0-4BA0-9598-CBDE26A2DA69}" presName="root" presStyleCnt="0"/>
      <dgm:spPr/>
    </dgm:pt>
    <dgm:pt modelId="{18FD0556-C490-445A-8F68-79AB5A672AD7}" type="pres">
      <dgm:prSet presAssocID="{7491A741-9BB0-4BA0-9598-CBDE26A2DA69}" presName="rootComposite" presStyleCnt="0"/>
      <dgm:spPr/>
    </dgm:pt>
    <dgm:pt modelId="{83275B3D-0E10-4579-B1F8-0B1DA3A636A3}" type="pres">
      <dgm:prSet presAssocID="{7491A741-9BB0-4BA0-9598-CBDE26A2DA69}" presName="rootText" presStyleLbl="node1" presStyleIdx="0" presStyleCnt="2"/>
      <dgm:spPr/>
      <dgm:t>
        <a:bodyPr/>
        <a:lstStyle/>
        <a:p>
          <a:endParaRPr lang="zh-TW" altLang="en-US"/>
        </a:p>
      </dgm:t>
    </dgm:pt>
    <dgm:pt modelId="{3E200DAA-CD2B-407D-A0F3-F660E8580EE3}" type="pres">
      <dgm:prSet presAssocID="{7491A741-9BB0-4BA0-9598-CBDE26A2DA69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2ECFDF53-FC6C-4B30-9AED-301E9FA291EC}" type="pres">
      <dgm:prSet presAssocID="{7491A741-9BB0-4BA0-9598-CBDE26A2DA69}" presName="childShape" presStyleCnt="0"/>
      <dgm:spPr/>
    </dgm:pt>
    <dgm:pt modelId="{AE650F1A-658F-4FBD-B8FB-686AB9CF85B4}" type="pres">
      <dgm:prSet presAssocID="{29767D97-495C-4565-8911-EB2A83DF1C18}" presName="Name13" presStyleLbl="parChTrans1D2" presStyleIdx="0" presStyleCnt="4"/>
      <dgm:spPr/>
      <dgm:t>
        <a:bodyPr/>
        <a:lstStyle/>
        <a:p>
          <a:endParaRPr lang="zh-TW" altLang="en-US"/>
        </a:p>
      </dgm:t>
    </dgm:pt>
    <dgm:pt modelId="{7A418CD3-DAB1-4984-9ADD-B21C24E7769A}" type="pres">
      <dgm:prSet presAssocID="{25355D54-8101-4926-A82C-A36D6F74421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E8B324-39D9-43EF-92FF-6C2B83B25C7A}" type="pres">
      <dgm:prSet presAssocID="{6FC81865-7E3E-42AD-B08F-E9EF8B25D6E6}" presName="Name13" presStyleLbl="parChTrans1D2" presStyleIdx="1" presStyleCnt="4"/>
      <dgm:spPr/>
      <dgm:t>
        <a:bodyPr/>
        <a:lstStyle/>
        <a:p>
          <a:endParaRPr lang="zh-TW" altLang="en-US"/>
        </a:p>
      </dgm:t>
    </dgm:pt>
    <dgm:pt modelId="{117B8F11-6321-4592-AA59-3D6299E6F37C}" type="pres">
      <dgm:prSet presAssocID="{8EDD66AC-1662-4D6C-A2F0-5E9790CD1BA6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C71872-49D3-4C85-8136-054601C15F30}" type="pres">
      <dgm:prSet presAssocID="{55CB8CA7-FD7F-411A-9F57-B0433D1B2FB3}" presName="root" presStyleCnt="0"/>
      <dgm:spPr/>
    </dgm:pt>
    <dgm:pt modelId="{248E465F-D65F-4BB5-BAE1-5B09A8D45F2B}" type="pres">
      <dgm:prSet presAssocID="{55CB8CA7-FD7F-411A-9F57-B0433D1B2FB3}" presName="rootComposite" presStyleCnt="0"/>
      <dgm:spPr/>
    </dgm:pt>
    <dgm:pt modelId="{3997DBE9-DB52-4D67-9D79-95FF1693FA1E}" type="pres">
      <dgm:prSet presAssocID="{55CB8CA7-FD7F-411A-9F57-B0433D1B2FB3}" presName="rootText" presStyleLbl="node1" presStyleIdx="1" presStyleCnt="2"/>
      <dgm:spPr/>
      <dgm:t>
        <a:bodyPr/>
        <a:lstStyle/>
        <a:p>
          <a:endParaRPr lang="zh-TW" altLang="en-US"/>
        </a:p>
      </dgm:t>
    </dgm:pt>
    <dgm:pt modelId="{0F8DB20F-CC31-452D-98D0-F2565447A3FE}" type="pres">
      <dgm:prSet presAssocID="{55CB8CA7-FD7F-411A-9F57-B0433D1B2FB3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45BB1ACC-A7CE-4EA9-8C91-42267245D077}" type="pres">
      <dgm:prSet presAssocID="{55CB8CA7-FD7F-411A-9F57-B0433D1B2FB3}" presName="childShape" presStyleCnt="0"/>
      <dgm:spPr/>
    </dgm:pt>
    <dgm:pt modelId="{CD2BE4C8-9A2F-4951-BF1C-DAB347DE069B}" type="pres">
      <dgm:prSet presAssocID="{AF76A874-BF8B-4447-82C6-9558E768E7EB}" presName="Name13" presStyleLbl="parChTrans1D2" presStyleIdx="2" presStyleCnt="4"/>
      <dgm:spPr/>
      <dgm:t>
        <a:bodyPr/>
        <a:lstStyle/>
        <a:p>
          <a:endParaRPr lang="zh-TW" altLang="en-US"/>
        </a:p>
      </dgm:t>
    </dgm:pt>
    <dgm:pt modelId="{2031A911-3DFD-45A7-8CC6-E27D02F08F92}" type="pres">
      <dgm:prSet presAssocID="{4D4C3D59-FBE6-44B6-A6FF-B0C58FE3AA0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053EEC-E3C1-414E-8B70-5C1F11A6A876}" type="pres">
      <dgm:prSet presAssocID="{50FCFFA7-5B0F-4F26-95AD-EAD403A0CB2C}" presName="Name13" presStyleLbl="parChTrans1D2" presStyleIdx="3" presStyleCnt="4"/>
      <dgm:spPr/>
      <dgm:t>
        <a:bodyPr/>
        <a:lstStyle/>
        <a:p>
          <a:endParaRPr lang="zh-TW" altLang="en-US"/>
        </a:p>
      </dgm:t>
    </dgm:pt>
    <dgm:pt modelId="{92A9D2B0-2B84-4F6A-B82E-BB30E34A841D}" type="pres">
      <dgm:prSet presAssocID="{02AF58B0-44AA-4C1C-9587-C975AE6FE867}" presName="childText" presStyleLbl="bgAcc1" presStyleIdx="3" presStyleCnt="4" custScaleX="11828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3B473D6-5B60-473F-A12D-0D3FC35EF4BD}" type="presOf" srcId="{29767D97-495C-4565-8911-EB2A83DF1C18}" destId="{AE650F1A-658F-4FBD-B8FB-686AB9CF85B4}" srcOrd="0" destOrd="0" presId="urn:microsoft.com/office/officeart/2005/8/layout/hierarchy3"/>
    <dgm:cxn modelId="{BB50D438-E3C8-49E2-88FE-91A0EA996F9F}" type="presOf" srcId="{8EDD66AC-1662-4D6C-A2F0-5E9790CD1BA6}" destId="{117B8F11-6321-4592-AA59-3D6299E6F37C}" srcOrd="0" destOrd="0" presId="urn:microsoft.com/office/officeart/2005/8/layout/hierarchy3"/>
    <dgm:cxn modelId="{ED116CF3-2FE6-47BD-89FE-F2A5E37B103A}" type="presOf" srcId="{50FCFFA7-5B0F-4F26-95AD-EAD403A0CB2C}" destId="{A0053EEC-E3C1-414E-8B70-5C1F11A6A876}" srcOrd="0" destOrd="0" presId="urn:microsoft.com/office/officeart/2005/8/layout/hierarchy3"/>
    <dgm:cxn modelId="{B2785C11-30C5-47F5-9293-1BB02D2F6E27}" type="presOf" srcId="{4D4C3D59-FBE6-44B6-A6FF-B0C58FE3AA07}" destId="{2031A911-3DFD-45A7-8CC6-E27D02F08F92}" srcOrd="0" destOrd="0" presId="urn:microsoft.com/office/officeart/2005/8/layout/hierarchy3"/>
    <dgm:cxn modelId="{C737B1E6-2496-49C2-9B5F-579D0559F40D}" type="presOf" srcId="{7229F8C3-D4E8-4C00-9BCD-A78D3BB40A33}" destId="{2453A9B8-5AD7-42AB-A686-366D5866059F}" srcOrd="0" destOrd="0" presId="urn:microsoft.com/office/officeart/2005/8/layout/hierarchy3"/>
    <dgm:cxn modelId="{CA78A86A-F8A4-48D1-9049-837F0D00ED82}" srcId="{7229F8C3-D4E8-4C00-9BCD-A78D3BB40A33}" destId="{7491A741-9BB0-4BA0-9598-CBDE26A2DA69}" srcOrd="0" destOrd="0" parTransId="{D22D14F0-D70F-4885-8597-AD1969AEFE4B}" sibTransId="{3605636A-0D5B-47FD-A3C3-1910DD077CD3}"/>
    <dgm:cxn modelId="{2118DE6D-F695-4857-B136-6BB65DADE32F}" type="presOf" srcId="{AF76A874-BF8B-4447-82C6-9558E768E7EB}" destId="{CD2BE4C8-9A2F-4951-BF1C-DAB347DE069B}" srcOrd="0" destOrd="0" presId="urn:microsoft.com/office/officeart/2005/8/layout/hierarchy3"/>
    <dgm:cxn modelId="{95684D54-DBA5-44F2-ABAB-606483F4A5D5}" type="presOf" srcId="{55CB8CA7-FD7F-411A-9F57-B0433D1B2FB3}" destId="{3997DBE9-DB52-4D67-9D79-95FF1693FA1E}" srcOrd="0" destOrd="0" presId="urn:microsoft.com/office/officeart/2005/8/layout/hierarchy3"/>
    <dgm:cxn modelId="{7F5F5380-BAF3-4F07-A4EC-1AA2A2D866E0}" srcId="{7491A741-9BB0-4BA0-9598-CBDE26A2DA69}" destId="{25355D54-8101-4926-A82C-A36D6F74421F}" srcOrd="0" destOrd="0" parTransId="{29767D97-495C-4565-8911-EB2A83DF1C18}" sibTransId="{5C9C14C4-D2AE-4BBD-89AC-90487E8D43F3}"/>
    <dgm:cxn modelId="{2FA43FF8-8287-4EAC-8C96-5E25E790C74C}" srcId="{55CB8CA7-FD7F-411A-9F57-B0433D1B2FB3}" destId="{4D4C3D59-FBE6-44B6-A6FF-B0C58FE3AA07}" srcOrd="0" destOrd="0" parTransId="{AF76A874-BF8B-4447-82C6-9558E768E7EB}" sibTransId="{50B715B1-00C8-4449-925F-5B40A8B91E1F}"/>
    <dgm:cxn modelId="{A0F6E8AE-1D91-46B8-A5DD-BDE2AA13DB45}" type="presOf" srcId="{6FC81865-7E3E-42AD-B08F-E9EF8B25D6E6}" destId="{68E8B324-39D9-43EF-92FF-6C2B83B25C7A}" srcOrd="0" destOrd="0" presId="urn:microsoft.com/office/officeart/2005/8/layout/hierarchy3"/>
    <dgm:cxn modelId="{F93F0839-2C35-4803-B438-9FB69C2729A0}" type="presOf" srcId="{55CB8CA7-FD7F-411A-9F57-B0433D1B2FB3}" destId="{0F8DB20F-CC31-452D-98D0-F2565447A3FE}" srcOrd="1" destOrd="0" presId="urn:microsoft.com/office/officeart/2005/8/layout/hierarchy3"/>
    <dgm:cxn modelId="{42C23637-69D1-4EB4-B48F-28FC63B005ED}" type="presOf" srcId="{25355D54-8101-4926-A82C-A36D6F74421F}" destId="{7A418CD3-DAB1-4984-9ADD-B21C24E7769A}" srcOrd="0" destOrd="0" presId="urn:microsoft.com/office/officeart/2005/8/layout/hierarchy3"/>
    <dgm:cxn modelId="{F515604B-CCDD-4F66-A5E5-960DFBDE59F1}" srcId="{7491A741-9BB0-4BA0-9598-CBDE26A2DA69}" destId="{8EDD66AC-1662-4D6C-A2F0-5E9790CD1BA6}" srcOrd="1" destOrd="0" parTransId="{6FC81865-7E3E-42AD-B08F-E9EF8B25D6E6}" sibTransId="{BFA193ED-0293-4302-84B2-70FD9433A8F6}"/>
    <dgm:cxn modelId="{34767F8C-AD03-4067-AF03-0B1F62FB457D}" srcId="{7229F8C3-D4E8-4C00-9BCD-A78D3BB40A33}" destId="{55CB8CA7-FD7F-411A-9F57-B0433D1B2FB3}" srcOrd="1" destOrd="0" parTransId="{97E6A95D-9C5B-49F6-8A21-ECC3A7B8BAD1}" sibTransId="{240BC83C-2503-4E36-B144-C695BCBDCB2F}"/>
    <dgm:cxn modelId="{0C80684E-9BD4-456C-A0F4-D75E078EFCF0}" type="presOf" srcId="{7491A741-9BB0-4BA0-9598-CBDE26A2DA69}" destId="{83275B3D-0E10-4579-B1F8-0B1DA3A636A3}" srcOrd="0" destOrd="0" presId="urn:microsoft.com/office/officeart/2005/8/layout/hierarchy3"/>
    <dgm:cxn modelId="{EB32027F-A1C4-46CD-994E-A32EC359CF33}" srcId="{55CB8CA7-FD7F-411A-9F57-B0433D1B2FB3}" destId="{02AF58B0-44AA-4C1C-9587-C975AE6FE867}" srcOrd="1" destOrd="0" parTransId="{50FCFFA7-5B0F-4F26-95AD-EAD403A0CB2C}" sibTransId="{CDC95F50-4286-4F38-A522-0BB389A8605A}"/>
    <dgm:cxn modelId="{7517C7A1-2719-4F02-A2BA-A8BF7885E3EE}" type="presOf" srcId="{7491A741-9BB0-4BA0-9598-CBDE26A2DA69}" destId="{3E200DAA-CD2B-407D-A0F3-F660E8580EE3}" srcOrd="1" destOrd="0" presId="urn:microsoft.com/office/officeart/2005/8/layout/hierarchy3"/>
    <dgm:cxn modelId="{BF7327F1-D11A-4FB2-B687-E862FE91667B}" type="presOf" srcId="{02AF58B0-44AA-4C1C-9587-C975AE6FE867}" destId="{92A9D2B0-2B84-4F6A-B82E-BB30E34A841D}" srcOrd="0" destOrd="0" presId="urn:microsoft.com/office/officeart/2005/8/layout/hierarchy3"/>
    <dgm:cxn modelId="{A1A3A592-67E8-4AB0-9F35-793A68318D31}" type="presParOf" srcId="{2453A9B8-5AD7-42AB-A686-366D5866059F}" destId="{D2C44067-444D-4ED8-8A53-5D4BF8611F3F}" srcOrd="0" destOrd="0" presId="urn:microsoft.com/office/officeart/2005/8/layout/hierarchy3"/>
    <dgm:cxn modelId="{BDF0FCA9-4C5B-4BEF-9C5C-F29E2A31CC29}" type="presParOf" srcId="{D2C44067-444D-4ED8-8A53-5D4BF8611F3F}" destId="{18FD0556-C490-445A-8F68-79AB5A672AD7}" srcOrd="0" destOrd="0" presId="urn:microsoft.com/office/officeart/2005/8/layout/hierarchy3"/>
    <dgm:cxn modelId="{6AFA9734-4388-4555-8EA4-A3525E142E7A}" type="presParOf" srcId="{18FD0556-C490-445A-8F68-79AB5A672AD7}" destId="{83275B3D-0E10-4579-B1F8-0B1DA3A636A3}" srcOrd="0" destOrd="0" presId="urn:microsoft.com/office/officeart/2005/8/layout/hierarchy3"/>
    <dgm:cxn modelId="{154FA1DC-89B5-4352-BDDB-C4E796187967}" type="presParOf" srcId="{18FD0556-C490-445A-8F68-79AB5A672AD7}" destId="{3E200DAA-CD2B-407D-A0F3-F660E8580EE3}" srcOrd="1" destOrd="0" presId="urn:microsoft.com/office/officeart/2005/8/layout/hierarchy3"/>
    <dgm:cxn modelId="{42795DD4-E374-438E-B0EB-00DE1D903515}" type="presParOf" srcId="{D2C44067-444D-4ED8-8A53-5D4BF8611F3F}" destId="{2ECFDF53-FC6C-4B30-9AED-301E9FA291EC}" srcOrd="1" destOrd="0" presId="urn:microsoft.com/office/officeart/2005/8/layout/hierarchy3"/>
    <dgm:cxn modelId="{76EF142E-8D68-4212-80A4-D8C7AFC6A442}" type="presParOf" srcId="{2ECFDF53-FC6C-4B30-9AED-301E9FA291EC}" destId="{AE650F1A-658F-4FBD-B8FB-686AB9CF85B4}" srcOrd="0" destOrd="0" presId="urn:microsoft.com/office/officeart/2005/8/layout/hierarchy3"/>
    <dgm:cxn modelId="{EA64C778-CD36-4B35-ACF8-6BAAB6DE7C35}" type="presParOf" srcId="{2ECFDF53-FC6C-4B30-9AED-301E9FA291EC}" destId="{7A418CD3-DAB1-4984-9ADD-B21C24E7769A}" srcOrd="1" destOrd="0" presId="urn:microsoft.com/office/officeart/2005/8/layout/hierarchy3"/>
    <dgm:cxn modelId="{4FEFAFB2-6833-483D-A567-D50D014CF258}" type="presParOf" srcId="{2ECFDF53-FC6C-4B30-9AED-301E9FA291EC}" destId="{68E8B324-39D9-43EF-92FF-6C2B83B25C7A}" srcOrd="2" destOrd="0" presId="urn:microsoft.com/office/officeart/2005/8/layout/hierarchy3"/>
    <dgm:cxn modelId="{71C45C13-7DC2-4BA6-8A23-B20B916C3E34}" type="presParOf" srcId="{2ECFDF53-FC6C-4B30-9AED-301E9FA291EC}" destId="{117B8F11-6321-4592-AA59-3D6299E6F37C}" srcOrd="3" destOrd="0" presId="urn:microsoft.com/office/officeart/2005/8/layout/hierarchy3"/>
    <dgm:cxn modelId="{F5D6D3B2-A23A-4B3C-B0EF-7D91FD4DC58F}" type="presParOf" srcId="{2453A9B8-5AD7-42AB-A686-366D5866059F}" destId="{92C71872-49D3-4C85-8136-054601C15F30}" srcOrd="1" destOrd="0" presId="urn:microsoft.com/office/officeart/2005/8/layout/hierarchy3"/>
    <dgm:cxn modelId="{C3D0C39C-0817-43C0-B82B-3CE8A3D81118}" type="presParOf" srcId="{92C71872-49D3-4C85-8136-054601C15F30}" destId="{248E465F-D65F-4BB5-BAE1-5B09A8D45F2B}" srcOrd="0" destOrd="0" presId="urn:microsoft.com/office/officeart/2005/8/layout/hierarchy3"/>
    <dgm:cxn modelId="{19496EBB-18F0-4EA2-8F90-84F1B9269870}" type="presParOf" srcId="{248E465F-D65F-4BB5-BAE1-5B09A8D45F2B}" destId="{3997DBE9-DB52-4D67-9D79-95FF1693FA1E}" srcOrd="0" destOrd="0" presId="urn:microsoft.com/office/officeart/2005/8/layout/hierarchy3"/>
    <dgm:cxn modelId="{22D39D7E-281A-4133-A16E-74CB83A84EA9}" type="presParOf" srcId="{248E465F-D65F-4BB5-BAE1-5B09A8D45F2B}" destId="{0F8DB20F-CC31-452D-98D0-F2565447A3FE}" srcOrd="1" destOrd="0" presId="urn:microsoft.com/office/officeart/2005/8/layout/hierarchy3"/>
    <dgm:cxn modelId="{22984FC9-D856-4383-B6F6-3BB8C786A14E}" type="presParOf" srcId="{92C71872-49D3-4C85-8136-054601C15F30}" destId="{45BB1ACC-A7CE-4EA9-8C91-42267245D077}" srcOrd="1" destOrd="0" presId="urn:microsoft.com/office/officeart/2005/8/layout/hierarchy3"/>
    <dgm:cxn modelId="{CA51D8BD-BEF9-4B64-AE91-C6D7B40E5613}" type="presParOf" srcId="{45BB1ACC-A7CE-4EA9-8C91-42267245D077}" destId="{CD2BE4C8-9A2F-4951-BF1C-DAB347DE069B}" srcOrd="0" destOrd="0" presId="urn:microsoft.com/office/officeart/2005/8/layout/hierarchy3"/>
    <dgm:cxn modelId="{5E60BF44-30C6-4638-99F0-86387A5BAE46}" type="presParOf" srcId="{45BB1ACC-A7CE-4EA9-8C91-42267245D077}" destId="{2031A911-3DFD-45A7-8CC6-E27D02F08F92}" srcOrd="1" destOrd="0" presId="urn:microsoft.com/office/officeart/2005/8/layout/hierarchy3"/>
    <dgm:cxn modelId="{56BB8C1C-73E9-4F94-B002-EB5079ACBEDD}" type="presParOf" srcId="{45BB1ACC-A7CE-4EA9-8C91-42267245D077}" destId="{A0053EEC-E3C1-414E-8B70-5C1F11A6A876}" srcOrd="2" destOrd="0" presId="urn:microsoft.com/office/officeart/2005/8/layout/hierarchy3"/>
    <dgm:cxn modelId="{88541041-B8B7-4FCF-9625-746C6A71F9A4}" type="presParOf" srcId="{45BB1ACC-A7CE-4EA9-8C91-42267245D077}" destId="{92A9D2B0-2B84-4F6A-B82E-BB30E34A841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CB93F-9880-4B2E-9B53-23AC3D5745E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33323C-2A66-47E0-A997-E6455FF7C488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書面資料</a:t>
          </a:r>
          <a:endParaRPr lang="en-US" altLang="zh-TW" sz="28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的完善撰寫</a:t>
          </a:r>
        </a:p>
      </dgm:t>
    </dgm:pt>
    <dgm:pt modelId="{A701538C-EC3F-4E58-897A-F781483BE269}" type="parTrans" cxnId="{EED4C9F6-AF93-47A9-805C-C0D7702E04AA}">
      <dgm:prSet/>
      <dgm:spPr/>
      <dgm:t>
        <a:bodyPr/>
        <a:lstStyle/>
        <a:p>
          <a:endParaRPr lang="zh-TW" altLang="en-US"/>
        </a:p>
      </dgm:t>
    </dgm:pt>
    <dgm:pt modelId="{2150D160-FF9F-43B4-B243-5734074EB547}" type="sibTrans" cxnId="{EED4C9F6-AF93-47A9-805C-C0D7702E04AA}">
      <dgm:prSet/>
      <dgm:spPr>
        <a:solidFill>
          <a:srgbClr val="3333FF"/>
        </a:solidFill>
      </dgm:spPr>
      <dgm:t>
        <a:bodyPr/>
        <a:lstStyle/>
        <a:p>
          <a:endParaRPr lang="zh-TW" altLang="en-US"/>
        </a:p>
      </dgm:t>
    </dgm:pt>
    <dgm:pt modelId="{F96A13D6-D293-423C-B4EE-B46AC5CD6640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細心的</a:t>
          </a:r>
          <a:endParaRPr lang="en-US" altLang="zh-TW" sz="28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規劃未來</a:t>
          </a:r>
        </a:p>
      </dgm:t>
    </dgm:pt>
    <dgm:pt modelId="{2266077B-CCB9-419F-BEAA-98C784301B8F}" type="parTrans" cxnId="{BDBFF87F-47A5-4A05-86D4-3C59BCC4BC8B}">
      <dgm:prSet/>
      <dgm:spPr/>
      <dgm:t>
        <a:bodyPr/>
        <a:lstStyle/>
        <a:p>
          <a:endParaRPr lang="zh-TW" altLang="en-US"/>
        </a:p>
      </dgm:t>
    </dgm:pt>
    <dgm:pt modelId="{9156855E-986C-45AA-8EEB-6583BAD38E65}" type="sibTrans" cxnId="{BDBFF87F-47A5-4A05-86D4-3C59BCC4BC8B}">
      <dgm:prSet/>
      <dgm:spPr>
        <a:solidFill>
          <a:srgbClr val="3333FF"/>
        </a:solidFill>
      </dgm:spPr>
      <dgm:t>
        <a:bodyPr/>
        <a:lstStyle/>
        <a:p>
          <a:endParaRPr lang="zh-TW" altLang="en-US"/>
        </a:p>
      </dgm:t>
    </dgm:pt>
    <dgm:pt modelId="{B62DED06-B57F-44EA-AD42-F4E79E507EFE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面談前的</a:t>
          </a:r>
          <a:endParaRPr lang="en-US" altLang="zh-TW" sz="28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8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充分準備</a:t>
          </a:r>
        </a:p>
      </dgm:t>
    </dgm:pt>
    <dgm:pt modelId="{2800C7BA-5CB3-48C4-8836-E168612004E5}" type="parTrans" cxnId="{B98B5BBF-8BF6-403E-B09A-B9CB018A2D95}">
      <dgm:prSet/>
      <dgm:spPr/>
      <dgm:t>
        <a:bodyPr/>
        <a:lstStyle/>
        <a:p>
          <a:endParaRPr lang="zh-TW" altLang="en-US"/>
        </a:p>
      </dgm:t>
    </dgm:pt>
    <dgm:pt modelId="{E778A801-EFD1-4A52-866C-3508BD5D8512}" type="sibTrans" cxnId="{B98B5BBF-8BF6-403E-B09A-B9CB018A2D95}">
      <dgm:prSet/>
      <dgm:spPr>
        <a:solidFill>
          <a:srgbClr val="3333FF"/>
        </a:solidFill>
      </dgm:spPr>
      <dgm:t>
        <a:bodyPr/>
        <a:lstStyle/>
        <a:p>
          <a:endParaRPr lang="zh-TW" altLang="en-US"/>
        </a:p>
      </dgm:t>
    </dgm:pt>
    <dgm:pt modelId="{19CA2ADA-75BE-4CAD-AEED-0EAC9A36A565}" type="pres">
      <dgm:prSet presAssocID="{019CB93F-9880-4B2E-9B53-23AC3D5745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99B14C-ACA3-4A14-8F2E-C38FB025513E}" type="pres">
      <dgm:prSet presAssocID="{A933323C-2A66-47E0-A997-E6455FF7C488}" presName="node" presStyleLbl="node1" presStyleIdx="0" presStyleCnt="3" custScaleX="145939" custScaleY="16836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8985F-C895-40AC-9908-38E56843D32C}" type="pres">
      <dgm:prSet presAssocID="{2150D160-FF9F-43B4-B243-5734074EB547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E73BBB6F-1E6C-491F-B46A-6366155F9E11}" type="pres">
      <dgm:prSet presAssocID="{2150D160-FF9F-43B4-B243-5734074EB547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1AA70D0B-D982-4DD3-94DE-23B8C97231D5}" type="pres">
      <dgm:prSet presAssocID="{F96A13D6-D293-423C-B4EE-B46AC5CD6640}" presName="node" presStyleLbl="node1" presStyleIdx="1" presStyleCnt="3" custScaleX="131156" custScaleY="17168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9D00764-6ED5-4FFA-A1BB-A9F9F1BC9FB9}" type="pres">
      <dgm:prSet presAssocID="{9156855E-986C-45AA-8EEB-6583BAD38E65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4EA697A0-FE4C-4F01-8479-5B932431A198}" type="pres">
      <dgm:prSet presAssocID="{9156855E-986C-45AA-8EEB-6583BAD38E65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55D3F17F-2613-47A9-B3E4-073B86B4652B}" type="pres">
      <dgm:prSet presAssocID="{B62DED06-B57F-44EA-AD42-F4E79E507EFE}" presName="node" presStyleLbl="node1" presStyleIdx="2" presStyleCnt="3" custScaleX="132518" custScaleY="16721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6ABC27-9DBB-4D03-8091-5E407065023F}" type="pres">
      <dgm:prSet presAssocID="{E778A801-EFD1-4A52-866C-3508BD5D8512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BAFDC097-6574-40D0-A9B8-7589336D4500}" type="pres">
      <dgm:prSet presAssocID="{E778A801-EFD1-4A52-866C-3508BD5D8512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BDBFF87F-47A5-4A05-86D4-3C59BCC4BC8B}" srcId="{019CB93F-9880-4B2E-9B53-23AC3D5745EE}" destId="{F96A13D6-D293-423C-B4EE-B46AC5CD6640}" srcOrd="1" destOrd="0" parTransId="{2266077B-CCB9-419F-BEAA-98C784301B8F}" sibTransId="{9156855E-986C-45AA-8EEB-6583BAD38E65}"/>
    <dgm:cxn modelId="{88BEF965-50EF-4B70-AE8E-D2D58E0697F1}" type="presOf" srcId="{2150D160-FF9F-43B4-B243-5734074EB547}" destId="{33C8985F-C895-40AC-9908-38E56843D32C}" srcOrd="0" destOrd="0" presId="urn:microsoft.com/office/officeart/2005/8/layout/cycle7"/>
    <dgm:cxn modelId="{91784991-DCD8-4A74-88BA-81D6FD7F548F}" type="presOf" srcId="{019CB93F-9880-4B2E-9B53-23AC3D5745EE}" destId="{19CA2ADA-75BE-4CAD-AEED-0EAC9A36A565}" srcOrd="0" destOrd="0" presId="urn:microsoft.com/office/officeart/2005/8/layout/cycle7"/>
    <dgm:cxn modelId="{A86A8A00-AF3B-4BAA-9CD3-C148CE948275}" type="presOf" srcId="{2150D160-FF9F-43B4-B243-5734074EB547}" destId="{E73BBB6F-1E6C-491F-B46A-6366155F9E11}" srcOrd="1" destOrd="0" presId="urn:microsoft.com/office/officeart/2005/8/layout/cycle7"/>
    <dgm:cxn modelId="{EF51FD52-E72C-4B84-BC0D-731C58B27AEE}" type="presOf" srcId="{E778A801-EFD1-4A52-866C-3508BD5D8512}" destId="{BAFDC097-6574-40D0-A9B8-7589336D4500}" srcOrd="1" destOrd="0" presId="urn:microsoft.com/office/officeart/2005/8/layout/cycle7"/>
    <dgm:cxn modelId="{6A8D0E16-B137-49C0-9294-B9CFBAF2262D}" type="presOf" srcId="{9156855E-986C-45AA-8EEB-6583BAD38E65}" destId="{4EA697A0-FE4C-4F01-8479-5B932431A198}" srcOrd="1" destOrd="0" presId="urn:microsoft.com/office/officeart/2005/8/layout/cycle7"/>
    <dgm:cxn modelId="{FD2B35D0-8F36-49C3-A718-798A965E6D6C}" type="presOf" srcId="{F96A13D6-D293-423C-B4EE-B46AC5CD6640}" destId="{1AA70D0B-D982-4DD3-94DE-23B8C97231D5}" srcOrd="0" destOrd="0" presId="urn:microsoft.com/office/officeart/2005/8/layout/cycle7"/>
    <dgm:cxn modelId="{5B234E9C-37C7-421C-9236-F0E6B811834D}" type="presOf" srcId="{A933323C-2A66-47E0-A997-E6455FF7C488}" destId="{FB99B14C-ACA3-4A14-8F2E-C38FB025513E}" srcOrd="0" destOrd="0" presId="urn:microsoft.com/office/officeart/2005/8/layout/cycle7"/>
    <dgm:cxn modelId="{AC17642F-A833-4668-B3A4-9583EB0D95C7}" type="presOf" srcId="{B62DED06-B57F-44EA-AD42-F4E79E507EFE}" destId="{55D3F17F-2613-47A9-B3E4-073B86B4652B}" srcOrd="0" destOrd="0" presId="urn:microsoft.com/office/officeart/2005/8/layout/cycle7"/>
    <dgm:cxn modelId="{200918A8-5B24-4C6D-8AB4-759C64F06CA9}" type="presOf" srcId="{E778A801-EFD1-4A52-866C-3508BD5D8512}" destId="{FA6ABC27-9DBB-4D03-8091-5E407065023F}" srcOrd="0" destOrd="0" presId="urn:microsoft.com/office/officeart/2005/8/layout/cycle7"/>
    <dgm:cxn modelId="{B98B5BBF-8BF6-403E-B09A-B9CB018A2D95}" srcId="{019CB93F-9880-4B2E-9B53-23AC3D5745EE}" destId="{B62DED06-B57F-44EA-AD42-F4E79E507EFE}" srcOrd="2" destOrd="0" parTransId="{2800C7BA-5CB3-48C4-8836-E168612004E5}" sibTransId="{E778A801-EFD1-4A52-866C-3508BD5D8512}"/>
    <dgm:cxn modelId="{EED4C9F6-AF93-47A9-805C-C0D7702E04AA}" srcId="{019CB93F-9880-4B2E-9B53-23AC3D5745EE}" destId="{A933323C-2A66-47E0-A997-E6455FF7C488}" srcOrd="0" destOrd="0" parTransId="{A701538C-EC3F-4E58-897A-F781483BE269}" sibTransId="{2150D160-FF9F-43B4-B243-5734074EB547}"/>
    <dgm:cxn modelId="{19F6DB7A-34EB-4257-9E1C-12678A7E46D1}" type="presOf" srcId="{9156855E-986C-45AA-8EEB-6583BAD38E65}" destId="{B9D00764-6ED5-4FFA-A1BB-A9F9F1BC9FB9}" srcOrd="0" destOrd="0" presId="urn:microsoft.com/office/officeart/2005/8/layout/cycle7"/>
    <dgm:cxn modelId="{72EF670A-D6A2-481B-9031-2EE83EA76D47}" type="presParOf" srcId="{19CA2ADA-75BE-4CAD-AEED-0EAC9A36A565}" destId="{FB99B14C-ACA3-4A14-8F2E-C38FB025513E}" srcOrd="0" destOrd="0" presId="urn:microsoft.com/office/officeart/2005/8/layout/cycle7"/>
    <dgm:cxn modelId="{E76FED47-F681-48A7-8588-F350FCA13340}" type="presParOf" srcId="{19CA2ADA-75BE-4CAD-AEED-0EAC9A36A565}" destId="{33C8985F-C895-40AC-9908-38E56843D32C}" srcOrd="1" destOrd="0" presId="urn:microsoft.com/office/officeart/2005/8/layout/cycle7"/>
    <dgm:cxn modelId="{966F1727-2A1D-4034-9236-CBF6064BAC13}" type="presParOf" srcId="{33C8985F-C895-40AC-9908-38E56843D32C}" destId="{E73BBB6F-1E6C-491F-B46A-6366155F9E11}" srcOrd="0" destOrd="0" presId="urn:microsoft.com/office/officeart/2005/8/layout/cycle7"/>
    <dgm:cxn modelId="{EAF97012-1C08-40B1-B27B-A7DE6BD23445}" type="presParOf" srcId="{19CA2ADA-75BE-4CAD-AEED-0EAC9A36A565}" destId="{1AA70D0B-D982-4DD3-94DE-23B8C97231D5}" srcOrd="2" destOrd="0" presId="urn:microsoft.com/office/officeart/2005/8/layout/cycle7"/>
    <dgm:cxn modelId="{9FAFE6F4-8BE1-4B15-A039-619394943DC6}" type="presParOf" srcId="{19CA2ADA-75BE-4CAD-AEED-0EAC9A36A565}" destId="{B9D00764-6ED5-4FFA-A1BB-A9F9F1BC9FB9}" srcOrd="3" destOrd="0" presId="urn:microsoft.com/office/officeart/2005/8/layout/cycle7"/>
    <dgm:cxn modelId="{BFA189A5-C6D2-4AAA-871B-F1548F0B5B4D}" type="presParOf" srcId="{B9D00764-6ED5-4FFA-A1BB-A9F9F1BC9FB9}" destId="{4EA697A0-FE4C-4F01-8479-5B932431A198}" srcOrd="0" destOrd="0" presId="urn:microsoft.com/office/officeart/2005/8/layout/cycle7"/>
    <dgm:cxn modelId="{700596A6-94C2-4F60-ADCD-4BE512C0F40A}" type="presParOf" srcId="{19CA2ADA-75BE-4CAD-AEED-0EAC9A36A565}" destId="{55D3F17F-2613-47A9-B3E4-073B86B4652B}" srcOrd="4" destOrd="0" presId="urn:microsoft.com/office/officeart/2005/8/layout/cycle7"/>
    <dgm:cxn modelId="{6DBA475A-17BE-4279-A30A-0A03EB9EDE00}" type="presParOf" srcId="{19CA2ADA-75BE-4CAD-AEED-0EAC9A36A565}" destId="{FA6ABC27-9DBB-4D03-8091-5E407065023F}" srcOrd="5" destOrd="0" presId="urn:microsoft.com/office/officeart/2005/8/layout/cycle7"/>
    <dgm:cxn modelId="{53531441-7B21-4D16-9473-B7AE3AC44E5D}" type="presParOf" srcId="{FA6ABC27-9DBB-4D03-8091-5E407065023F}" destId="{BAFDC097-6574-40D0-A9B8-7589336D450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DB26AB-BB49-4507-8FAA-0E86E4C354A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C47D643-31D2-4A62-8355-C604D4154F3B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互動過程</a:t>
          </a:r>
        </a:p>
      </dgm:t>
    </dgm:pt>
    <dgm:pt modelId="{208B64AA-AAE2-4A77-81E8-5980553E18D8}" type="parTrans" cxnId="{FF7522D3-D53C-45F2-B5B0-E39D5E13C97B}">
      <dgm:prSet/>
      <dgm:spPr/>
      <dgm:t>
        <a:bodyPr/>
        <a:lstStyle/>
        <a:p>
          <a:endParaRPr lang="zh-TW" altLang="en-US"/>
        </a:p>
      </dgm:t>
    </dgm:pt>
    <dgm:pt modelId="{97495D49-2478-49FD-BE92-0B4038703D12}" type="sibTrans" cxnId="{FF7522D3-D53C-45F2-B5B0-E39D5E13C97B}">
      <dgm:prSet/>
      <dgm:spPr/>
      <dgm:t>
        <a:bodyPr/>
        <a:lstStyle/>
        <a:p>
          <a:endParaRPr lang="zh-TW" altLang="en-US"/>
        </a:p>
      </dgm:t>
    </dgm:pt>
    <dgm:pt modelId="{CAE5DE64-C9DD-48B7-A534-988CF66E60D3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人格特質</a:t>
          </a:r>
        </a:p>
      </dgm:t>
    </dgm:pt>
    <dgm:pt modelId="{55C876C1-EB97-476C-9793-4DD2E486F8ED}" type="parTrans" cxnId="{0316891B-37E8-40D9-9CA1-F041BA947849}">
      <dgm:prSet/>
      <dgm:spPr/>
      <dgm:t>
        <a:bodyPr/>
        <a:lstStyle/>
        <a:p>
          <a:endParaRPr lang="zh-TW" altLang="en-US"/>
        </a:p>
      </dgm:t>
    </dgm:pt>
    <dgm:pt modelId="{1DE77062-7D95-4292-80DE-D02EB44BEAA6}" type="sibTrans" cxnId="{0316891B-37E8-40D9-9CA1-F041BA947849}">
      <dgm:prSet/>
      <dgm:spPr/>
      <dgm:t>
        <a:bodyPr/>
        <a:lstStyle/>
        <a:p>
          <a:endParaRPr lang="zh-TW" altLang="en-US"/>
        </a:p>
      </dgm:t>
    </dgm:pt>
    <dgm:pt modelId="{0D77B82F-6244-48CD-980A-7B95BFC2550D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有潛質發展的能力</a:t>
          </a:r>
        </a:p>
      </dgm:t>
    </dgm:pt>
    <dgm:pt modelId="{C5BD6EE8-7265-40FB-B5B5-47D9C310EDC3}" type="parTrans" cxnId="{FF057450-5EF1-4D6F-800A-AA7BEBFC5999}">
      <dgm:prSet/>
      <dgm:spPr/>
      <dgm:t>
        <a:bodyPr/>
        <a:lstStyle/>
        <a:p>
          <a:endParaRPr lang="zh-TW" altLang="en-US"/>
        </a:p>
      </dgm:t>
    </dgm:pt>
    <dgm:pt modelId="{A4B9E799-8897-4C17-B188-622F2A98775A}" type="sibTrans" cxnId="{FF057450-5EF1-4D6F-800A-AA7BEBFC5999}">
      <dgm:prSet/>
      <dgm:spPr/>
      <dgm:t>
        <a:bodyPr/>
        <a:lstStyle/>
        <a:p>
          <a:endParaRPr lang="zh-TW" altLang="en-US"/>
        </a:p>
      </dgm:t>
    </dgm:pt>
    <dgm:pt modelId="{58F59D9F-E221-482A-85C9-6127D9FFB9C5}" type="pres">
      <dgm:prSet presAssocID="{D4DB26AB-BB49-4507-8FAA-0E86E4C354A6}" presName="CompostProcess" presStyleCnt="0">
        <dgm:presLayoutVars>
          <dgm:dir/>
          <dgm:resizeHandles val="exact"/>
        </dgm:presLayoutVars>
      </dgm:prSet>
      <dgm:spPr/>
    </dgm:pt>
    <dgm:pt modelId="{D11DA3CB-274A-4C4D-8ABC-8CB6CEAAC904}" type="pres">
      <dgm:prSet presAssocID="{D4DB26AB-BB49-4507-8FAA-0E86E4C354A6}" presName="arrow" presStyleLbl="bgShp" presStyleIdx="0" presStyleCnt="1"/>
      <dgm:spPr/>
    </dgm:pt>
    <dgm:pt modelId="{EBC9A089-E930-42C1-BB27-99E62424AEFB}" type="pres">
      <dgm:prSet presAssocID="{D4DB26AB-BB49-4507-8FAA-0E86E4C354A6}" presName="linearProcess" presStyleCnt="0"/>
      <dgm:spPr/>
    </dgm:pt>
    <dgm:pt modelId="{05F0B6EE-5EC3-4278-9CA4-9DFE6D064434}" type="pres">
      <dgm:prSet presAssocID="{8C47D643-31D2-4A62-8355-C604D4154F3B}" presName="textNode" presStyleLbl="node1" presStyleIdx="0" presStyleCnt="3" custScaleX="93513" custScaleY="1009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17E152-3EA6-4BD6-AD5A-10E84AF02460}" type="pres">
      <dgm:prSet presAssocID="{97495D49-2478-49FD-BE92-0B4038703D12}" presName="sibTrans" presStyleCnt="0"/>
      <dgm:spPr/>
    </dgm:pt>
    <dgm:pt modelId="{9E8062D0-9CAF-4590-A296-A16A991BA104}" type="pres">
      <dgm:prSet presAssocID="{CAE5DE64-C9DD-48B7-A534-988CF66E60D3}" presName="textNode" presStyleLbl="node1" presStyleIdx="1" presStyleCnt="3" custLinFactNeighborX="-12727" custLinFactNeighborY="-274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D3B370-86CB-439C-B679-9D5CE0F99483}" type="pres">
      <dgm:prSet presAssocID="{1DE77062-7D95-4292-80DE-D02EB44BEAA6}" presName="sibTrans" presStyleCnt="0"/>
      <dgm:spPr/>
    </dgm:pt>
    <dgm:pt modelId="{71878347-52FD-43AD-A2D1-9CFAF0A76F32}" type="pres">
      <dgm:prSet presAssocID="{0D77B82F-6244-48CD-980A-7B95BFC2550D}" presName="textNode" presStyleLbl="node1" presStyleIdx="2" presStyleCnt="3" custScaleX="16362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926DCFE-E05E-4CB9-8498-68143CC2ACDF}" type="presOf" srcId="{8C47D643-31D2-4A62-8355-C604D4154F3B}" destId="{05F0B6EE-5EC3-4278-9CA4-9DFE6D064434}" srcOrd="0" destOrd="0" presId="urn:microsoft.com/office/officeart/2005/8/layout/hProcess9"/>
    <dgm:cxn modelId="{6A3BF509-A36C-4843-BB51-8E0E30F5954C}" type="presOf" srcId="{0D77B82F-6244-48CD-980A-7B95BFC2550D}" destId="{71878347-52FD-43AD-A2D1-9CFAF0A76F32}" srcOrd="0" destOrd="0" presId="urn:microsoft.com/office/officeart/2005/8/layout/hProcess9"/>
    <dgm:cxn modelId="{68F45840-7973-4416-8230-55D920973945}" type="presOf" srcId="{D4DB26AB-BB49-4507-8FAA-0E86E4C354A6}" destId="{58F59D9F-E221-482A-85C9-6127D9FFB9C5}" srcOrd="0" destOrd="0" presId="urn:microsoft.com/office/officeart/2005/8/layout/hProcess9"/>
    <dgm:cxn modelId="{FF7522D3-D53C-45F2-B5B0-E39D5E13C97B}" srcId="{D4DB26AB-BB49-4507-8FAA-0E86E4C354A6}" destId="{8C47D643-31D2-4A62-8355-C604D4154F3B}" srcOrd="0" destOrd="0" parTransId="{208B64AA-AAE2-4A77-81E8-5980553E18D8}" sibTransId="{97495D49-2478-49FD-BE92-0B4038703D12}"/>
    <dgm:cxn modelId="{73639B27-B621-4CBD-8BEB-7EC62F1B8622}" type="presOf" srcId="{CAE5DE64-C9DD-48B7-A534-988CF66E60D3}" destId="{9E8062D0-9CAF-4590-A296-A16A991BA104}" srcOrd="0" destOrd="0" presId="urn:microsoft.com/office/officeart/2005/8/layout/hProcess9"/>
    <dgm:cxn modelId="{0316891B-37E8-40D9-9CA1-F041BA947849}" srcId="{D4DB26AB-BB49-4507-8FAA-0E86E4C354A6}" destId="{CAE5DE64-C9DD-48B7-A534-988CF66E60D3}" srcOrd="1" destOrd="0" parTransId="{55C876C1-EB97-476C-9793-4DD2E486F8ED}" sibTransId="{1DE77062-7D95-4292-80DE-D02EB44BEAA6}"/>
    <dgm:cxn modelId="{FF057450-5EF1-4D6F-800A-AA7BEBFC5999}" srcId="{D4DB26AB-BB49-4507-8FAA-0E86E4C354A6}" destId="{0D77B82F-6244-48CD-980A-7B95BFC2550D}" srcOrd="2" destOrd="0" parTransId="{C5BD6EE8-7265-40FB-B5B5-47D9C310EDC3}" sibTransId="{A4B9E799-8897-4C17-B188-622F2A98775A}"/>
    <dgm:cxn modelId="{2C6F68AD-64D4-4E4A-A036-B31A45D3F5DB}" type="presParOf" srcId="{58F59D9F-E221-482A-85C9-6127D9FFB9C5}" destId="{D11DA3CB-274A-4C4D-8ABC-8CB6CEAAC904}" srcOrd="0" destOrd="0" presId="urn:microsoft.com/office/officeart/2005/8/layout/hProcess9"/>
    <dgm:cxn modelId="{09996BBB-CE7A-4DE7-8AC1-DCE44502424F}" type="presParOf" srcId="{58F59D9F-E221-482A-85C9-6127D9FFB9C5}" destId="{EBC9A089-E930-42C1-BB27-99E62424AEFB}" srcOrd="1" destOrd="0" presId="urn:microsoft.com/office/officeart/2005/8/layout/hProcess9"/>
    <dgm:cxn modelId="{55AE12EA-0EAB-4921-A54F-C82969DB1654}" type="presParOf" srcId="{EBC9A089-E930-42C1-BB27-99E62424AEFB}" destId="{05F0B6EE-5EC3-4278-9CA4-9DFE6D064434}" srcOrd="0" destOrd="0" presId="urn:microsoft.com/office/officeart/2005/8/layout/hProcess9"/>
    <dgm:cxn modelId="{C0FCC137-42AF-43AD-B488-7A089158BE65}" type="presParOf" srcId="{EBC9A089-E930-42C1-BB27-99E62424AEFB}" destId="{8217E152-3EA6-4BD6-AD5A-10E84AF02460}" srcOrd="1" destOrd="0" presId="urn:microsoft.com/office/officeart/2005/8/layout/hProcess9"/>
    <dgm:cxn modelId="{6F0B47CB-3589-4FF5-95AC-3713CEDD5FD0}" type="presParOf" srcId="{EBC9A089-E930-42C1-BB27-99E62424AEFB}" destId="{9E8062D0-9CAF-4590-A296-A16A991BA104}" srcOrd="2" destOrd="0" presId="urn:microsoft.com/office/officeart/2005/8/layout/hProcess9"/>
    <dgm:cxn modelId="{39B67CA6-4E63-44A1-B08A-9ECFF908A2C2}" type="presParOf" srcId="{EBC9A089-E930-42C1-BB27-99E62424AEFB}" destId="{65D3B370-86CB-439C-B679-9D5CE0F99483}" srcOrd="3" destOrd="0" presId="urn:microsoft.com/office/officeart/2005/8/layout/hProcess9"/>
    <dgm:cxn modelId="{B411010D-945A-469C-952F-6CC542EC0AD1}" type="presParOf" srcId="{EBC9A089-E930-42C1-BB27-99E62424AEFB}" destId="{71878347-52FD-43AD-A2D1-9CFAF0A76F32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4186"/>
          </a:xfrm>
          <a:prstGeom prst="rect">
            <a:avLst/>
          </a:prstGeom>
        </p:spPr>
        <p:txBody>
          <a:bodyPr vert="horz" lIns="91459" tIns="45732" rIns="91459" bIns="45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276" y="0"/>
            <a:ext cx="2944813" cy="494186"/>
          </a:xfrm>
          <a:prstGeom prst="rect">
            <a:avLst/>
          </a:prstGeom>
        </p:spPr>
        <p:txBody>
          <a:bodyPr vert="horz" lIns="91459" tIns="45732" rIns="91459" bIns="45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0B9E9B9-B44C-4BEB-AE9A-25C6696BE424}" type="datetimeFigureOut">
              <a:rPr lang="zh-TW" altLang="en-US"/>
              <a:pPr>
                <a:defRPr/>
              </a:pPr>
              <a:t>2020/2/26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376899"/>
            <a:ext cx="2944813" cy="494185"/>
          </a:xfrm>
          <a:prstGeom prst="rect">
            <a:avLst/>
          </a:prstGeom>
        </p:spPr>
        <p:txBody>
          <a:bodyPr vert="horz" lIns="91459" tIns="45732" rIns="91459" bIns="45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276" y="9376899"/>
            <a:ext cx="2944813" cy="494185"/>
          </a:xfrm>
          <a:prstGeom prst="rect">
            <a:avLst/>
          </a:prstGeom>
        </p:spPr>
        <p:txBody>
          <a:bodyPr vert="horz" wrap="square" lIns="91459" tIns="45732" rIns="91459" bIns="45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666672-7F73-44E6-8E63-3CAA6EC4F1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7050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4186"/>
          </a:xfrm>
          <a:prstGeom prst="rect">
            <a:avLst/>
          </a:prstGeom>
        </p:spPr>
        <p:txBody>
          <a:bodyPr vert="horz" lIns="91459" tIns="45732" rIns="91459" bIns="4573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6" y="0"/>
            <a:ext cx="2944813" cy="494186"/>
          </a:xfrm>
          <a:prstGeom prst="rect">
            <a:avLst/>
          </a:prstGeom>
        </p:spPr>
        <p:txBody>
          <a:bodyPr vert="horz" lIns="91459" tIns="45732" rIns="91459" bIns="4573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BD9E09-0314-4DE9-93D8-A5A0D52B5B2A}" type="datetimeFigureOut">
              <a:rPr lang="zh-TW" altLang="en-US"/>
              <a:pPr>
                <a:defRPr/>
              </a:pPr>
              <a:t>2020/2/26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9" tIns="45732" rIns="91459" bIns="4573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59" tIns="45732" rIns="91459" bIns="45732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6899"/>
            <a:ext cx="2944813" cy="494185"/>
          </a:xfrm>
          <a:prstGeom prst="rect">
            <a:avLst/>
          </a:prstGeom>
        </p:spPr>
        <p:txBody>
          <a:bodyPr vert="horz" lIns="91459" tIns="45732" rIns="91459" bIns="4573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6" y="9376899"/>
            <a:ext cx="2944813" cy="494185"/>
          </a:xfrm>
          <a:prstGeom prst="rect">
            <a:avLst/>
          </a:prstGeom>
        </p:spPr>
        <p:txBody>
          <a:bodyPr vert="horz" wrap="square" lIns="91459" tIns="45732" rIns="91459" bIns="457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8C47CD2-13D0-473F-A2E2-0A9500EED3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9168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7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19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75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473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275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538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75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3237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97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gi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CA1-7F30-4888-BB72-18AD2F2A2B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92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79708-9FE2-4697-A87A-B8D782CEE7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91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3564A-3067-426C-9C4F-3C64E016CC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974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C7F715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3"/>
              </a:buBlip>
              <a:defRPr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buFontTx/>
              <a:buBlip>
                <a:blip r:embed="rId4"/>
              </a:buBlip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619672" y="0"/>
            <a:ext cx="6552728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zh-TW" altLang="en-US" sz="4000" b="1" kern="12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58848483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C3029A5-7D74-4F13-80F1-25D66DE07C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33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3"/>
              </a:buBlip>
              <a:defRPr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buFontTx/>
              <a:buBlip>
                <a:blip r:embed="rId4"/>
              </a:buBlip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763688" y="0"/>
            <a:ext cx="6552728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zh-TW" altLang="en-US" sz="4400" b="1" kern="12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2047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F20302-04FC-4F1F-9250-B9FCA415FA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02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DE9193-816D-47B1-8DFE-949D6BDB20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962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119828-A9A6-4A96-9A7C-DC1F8B837B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8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80A96F-598F-4B52-8163-7457131AA9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4118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5E4765-477B-423D-BF11-83EEBE58A1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78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C7F715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C7F715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3"/>
              </a:buBlip>
              <a:defRPr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buFontTx/>
              <a:buBlip>
                <a:blip r:embed="rId4"/>
              </a:buBlip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619672" y="0"/>
            <a:ext cx="6552728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zh-TW" altLang="en-US" sz="4000" b="1" kern="12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1408907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F3552BE-88AF-4AF6-BE89-37BF6867F2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302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0152FA-C62C-4C28-B027-8CF3E30056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931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05AFF0-C4F2-4762-875F-121FBE80B0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010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EEE51C0-999A-4CFF-B4F9-BEB5E5BC843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35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3"/>
              </a:buBlip>
              <a:defRPr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buFontTx/>
              <a:buBlip>
                <a:blip r:embed="rId4"/>
              </a:buBlip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763688" y="0"/>
            <a:ext cx="6552728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zh-TW" altLang="en-US" sz="4400" b="1" kern="1200" dirty="0">
                <a:solidFill>
                  <a:srgbClr val="3333FF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547424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913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C8DC0C-D16F-4F8A-82C8-812CCCA05E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2D1D8EC6-6C18-4FE1-B069-11F5BBFF4611}" type="datetimeFigureOut">
              <a:rPr lang="en-US" altLang="zh-TW"/>
              <a:pPr>
                <a:defRPr/>
              </a:pPr>
              <a:t>2/26/2020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7246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32300DA0-EBF4-4130-9FBC-D1723F864618}" type="datetimeFigureOut">
              <a:rPr lang="zh-TW" altLang="en-US" smtClean="0"/>
              <a:pPr/>
              <a:t>2020/2/26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1FE2-B1CE-4112-AF7B-86AEEB9F301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69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49EA-19F2-4F5F-8208-DCA841F5E6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55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E703-B5E8-4177-B3A2-E97D177B883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3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1DCB-DC91-454B-8A5C-84352CDE58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771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B556-DF6B-41B9-8B9D-501A868077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999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1148-8724-41E8-A7D2-013AA596CE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40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5571-CD58-4692-AAAC-FBF27D012C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86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A22CA-6327-4876-A661-465C333609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18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19B7D3-5BB3-40AB-944B-F3C33F60C8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09" r:id="rId1"/>
    <p:sldLayoutId id="2147489830" r:id="rId2"/>
    <p:sldLayoutId id="2147489810" r:id="rId3"/>
    <p:sldLayoutId id="2147489811" r:id="rId4"/>
    <p:sldLayoutId id="2147489812" r:id="rId5"/>
    <p:sldLayoutId id="2147489813" r:id="rId6"/>
    <p:sldLayoutId id="2147489814" r:id="rId7"/>
    <p:sldLayoutId id="2147489815" r:id="rId8"/>
    <p:sldLayoutId id="2147489816" r:id="rId9"/>
    <p:sldLayoutId id="2147489817" r:id="rId10"/>
    <p:sldLayoutId id="2147489818" r:id="rId11"/>
    <p:sldLayoutId id="214748983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A315F63-AFEF-47BB-AA78-6A61F19EF0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832" r:id="rId1"/>
    <p:sldLayoutId id="2147489833" r:id="rId2"/>
    <p:sldLayoutId id="2147489834" r:id="rId3"/>
    <p:sldLayoutId id="2147489835" r:id="rId4"/>
    <p:sldLayoutId id="2147489836" r:id="rId5"/>
    <p:sldLayoutId id="2147489837" r:id="rId6"/>
    <p:sldLayoutId id="2147489838" r:id="rId7"/>
    <p:sldLayoutId id="2147489839" r:id="rId8"/>
    <p:sldLayoutId id="2147489840" r:id="rId9"/>
    <p:sldLayoutId id="2147489841" r:id="rId10"/>
    <p:sldLayoutId id="2147489842" r:id="rId11"/>
    <p:sldLayoutId id="2147489820" r:id="rId12"/>
    <p:sldLayoutId id="2147489843" r:id="rId13"/>
    <p:sldLayoutId id="2147489844" r:id="rId14"/>
    <p:sldLayoutId id="2147489845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382646"/>
            <a:ext cx="8640960" cy="511890"/>
          </a:xfrm>
        </p:spPr>
        <p:txBody>
          <a:bodyPr>
            <a:no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zh-TW" altLang="en-US" sz="5400" b="1" dirty="0">
                <a:solidFill>
                  <a:srgbClr val="FF0000"/>
                </a:solidFill>
              </a:rPr>
              <a:t>醫學檢驗暨生物技術學系</a:t>
            </a:r>
            <a:r>
              <a:rPr lang="en-US" altLang="zh-TW" sz="5400" b="1" dirty="0">
                <a:solidFill>
                  <a:srgbClr val="FF0000"/>
                </a:solidFill>
              </a:rPr>
              <a:t/>
            </a:r>
            <a:br>
              <a:rPr lang="en-US" altLang="zh-TW" sz="5400" b="1" dirty="0">
                <a:solidFill>
                  <a:srgbClr val="FF0000"/>
                </a:solidFill>
              </a:rPr>
            </a:br>
            <a:r>
              <a:rPr lang="zh-TW" altLang="en-US" sz="5400" b="1" dirty="0">
                <a:solidFill>
                  <a:srgbClr val="FF0000"/>
                </a:solidFill>
              </a:rPr>
              <a:t>歡迎您</a:t>
            </a:r>
          </a:p>
        </p:txBody>
      </p:sp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B2538-2394-432B-A1CE-82530D9DF0A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/>
          </a:p>
        </p:txBody>
      </p:sp>
      <p:sp>
        <p:nvSpPr>
          <p:cNvPr id="4" name="波浪 3"/>
          <p:cNvSpPr/>
          <p:nvPr/>
        </p:nvSpPr>
        <p:spPr>
          <a:xfrm>
            <a:off x="1979712" y="116632"/>
            <a:ext cx="7057764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81024" y="508569"/>
            <a:ext cx="3167039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148063" y="300896"/>
            <a:ext cx="3744417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有執照工作有保障</a:t>
            </a:r>
          </a:p>
        </p:txBody>
      </p:sp>
    </p:spTree>
    <p:extLst>
      <p:ext uri="{BB962C8B-B14F-4D97-AF65-F5344CB8AC3E}">
        <p14:creationId xmlns:p14="http://schemas.microsoft.com/office/powerpoint/2010/main" val="354692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3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TW" altLang="en-US" sz="4800" b="1" dirty="0">
                <a:solidFill>
                  <a:srgbClr val="C00000"/>
                </a:solidFill>
              </a:rPr>
              <a:t>通過第一階段審查後的努力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204787" y="1124248"/>
            <a:ext cx="8831709" cy="440903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zh-TW" b="1" dirty="0">
                <a:solidFill>
                  <a:srgbClr val="3333FF"/>
                </a:solidFill>
              </a:rPr>
              <a:t>審查資料</a:t>
            </a:r>
            <a:r>
              <a:rPr lang="en-US" altLang="zh-TW" b="1" dirty="0">
                <a:solidFill>
                  <a:srgbClr val="3333FF"/>
                </a:solidFill>
              </a:rPr>
              <a:t>(20%)</a:t>
            </a:r>
          </a:p>
          <a:p>
            <a:pPr marL="457200" lvl="1" indent="0">
              <a:buNone/>
            </a:pPr>
            <a:r>
              <a:rPr lang="zh-TW" altLang="en-US" sz="2800" b="1" dirty="0"/>
              <a:t>一、</a:t>
            </a:r>
            <a:r>
              <a:rPr lang="zh-TW" altLang="zh-TW" sz="2800" b="1" dirty="0"/>
              <a:t>依據</a:t>
            </a:r>
            <a:r>
              <a:rPr lang="zh-TW" altLang="en-US" sz="2800" b="1" dirty="0"/>
              <a:t>高中時期</a:t>
            </a:r>
            <a:r>
              <a:rPr lang="zh-TW" altLang="zh-TW" sz="2800" b="1" dirty="0"/>
              <a:t>所</a:t>
            </a:r>
            <a:r>
              <a:rPr lang="zh-TW" altLang="en-US" sz="2800" b="1" dirty="0"/>
              <a:t>經歷的各項豐功偉業，細心</a:t>
            </a:r>
            <a:endParaRPr lang="en-US" altLang="zh-TW" sz="2800" b="1" dirty="0"/>
          </a:p>
          <a:p>
            <a:pPr marL="457200" lvl="1" indent="0">
              <a:buNone/>
            </a:pPr>
            <a:r>
              <a:rPr lang="zh-TW" altLang="en-US" b="1" dirty="0"/>
              <a:t>    </a:t>
            </a:r>
            <a:r>
              <a:rPr lang="zh-TW" altLang="en-US" sz="2800" b="1" dirty="0"/>
              <a:t>整理並做成有條理、有系統的</a:t>
            </a:r>
            <a:r>
              <a:rPr lang="zh-TW" altLang="zh-TW" sz="2800" b="1" dirty="0"/>
              <a:t>各項</a:t>
            </a:r>
            <a:r>
              <a:rPr lang="zh-TW" altLang="en-US" sz="2800" b="1" dirty="0"/>
              <a:t>審查</a:t>
            </a:r>
            <a:r>
              <a:rPr lang="zh-TW" altLang="zh-TW" sz="2800" b="1" dirty="0"/>
              <a:t>資料。</a:t>
            </a:r>
            <a:endParaRPr lang="en-US" altLang="zh-TW" sz="2800" b="1" dirty="0"/>
          </a:p>
          <a:p>
            <a:pPr marL="457200" lvl="1" indent="0">
              <a:buNone/>
            </a:pPr>
            <a:r>
              <a:rPr lang="zh-TW" altLang="en-US" sz="2800" b="1" dirty="0"/>
              <a:t>二、</a:t>
            </a:r>
            <a:r>
              <a:rPr lang="zh-TW" altLang="zh-TW" b="1" dirty="0"/>
              <a:t>各項</a:t>
            </a:r>
            <a:r>
              <a:rPr lang="zh-TW" altLang="en-US" b="1" dirty="0"/>
              <a:t>審查</a:t>
            </a:r>
            <a:r>
              <a:rPr lang="zh-TW" altLang="zh-TW" b="1" dirty="0"/>
              <a:t>資料</a:t>
            </a:r>
            <a:r>
              <a:rPr lang="zh-TW" altLang="en-US" sz="2800" b="1" dirty="0"/>
              <a:t>含在校證明、自傳、讀書計畫書</a:t>
            </a:r>
            <a:endParaRPr lang="en-US" altLang="zh-TW" sz="2800" b="1" dirty="0"/>
          </a:p>
          <a:p>
            <a:pPr marL="457200" lvl="1" indent="0">
              <a:buNone/>
            </a:pPr>
            <a:r>
              <a:rPr lang="zh-TW" altLang="en-US" b="1" dirty="0"/>
              <a:t>    </a:t>
            </a:r>
            <a:r>
              <a:rPr lang="zh-TW" altLang="en-US" sz="2800" b="1" dirty="0"/>
              <a:t>、學習檔案</a:t>
            </a:r>
            <a:r>
              <a:rPr lang="en-US" altLang="zh-TW" sz="2800" b="1" dirty="0"/>
              <a:t>(</a:t>
            </a:r>
            <a:r>
              <a:rPr lang="zh-TW" altLang="en-US" sz="2800" b="1" dirty="0"/>
              <a:t>社團參與、擔任幹部經驗、成果</a:t>
            </a:r>
            <a:endParaRPr lang="en-US" altLang="zh-TW" sz="2800" b="1" dirty="0"/>
          </a:p>
          <a:p>
            <a:pPr marL="457200" lvl="1" indent="0">
              <a:buNone/>
            </a:pPr>
            <a:r>
              <a:rPr lang="zh-TW" altLang="en-US" b="1" dirty="0"/>
              <a:t>    </a:t>
            </a:r>
            <a:r>
              <a:rPr lang="zh-TW" altLang="en-US" sz="2800" b="1" dirty="0"/>
              <a:t>作品</a:t>
            </a:r>
            <a:r>
              <a:rPr lang="en-US" altLang="zh-TW" sz="2800" b="1" dirty="0"/>
              <a:t>)</a:t>
            </a:r>
            <a:r>
              <a:rPr lang="zh-TW" altLang="en-US" sz="2800" b="1" dirty="0"/>
              <a:t>等。</a:t>
            </a:r>
            <a:endParaRPr lang="en-US" altLang="zh-TW" sz="2800" b="1" dirty="0"/>
          </a:p>
          <a:p>
            <a:pPr marL="0" indent="0">
              <a:spcBef>
                <a:spcPts val="3000"/>
              </a:spcBef>
              <a:buNone/>
            </a:pPr>
            <a:r>
              <a:rPr lang="en-US" altLang="zh-TW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zh-TW" b="1" dirty="0">
                <a:solidFill>
                  <a:srgbClr val="3333FF"/>
                </a:solidFill>
              </a:rPr>
              <a:t>面試</a:t>
            </a:r>
            <a:r>
              <a:rPr lang="en-US" altLang="zh-TW" b="1" dirty="0">
                <a:solidFill>
                  <a:srgbClr val="3333FF"/>
                </a:solidFill>
              </a:rPr>
              <a:t>(50%)</a:t>
            </a:r>
          </a:p>
          <a:p>
            <a:pPr marL="457200" lvl="1" indent="0">
              <a:buNone/>
            </a:pPr>
            <a:r>
              <a:rPr lang="zh-TW" altLang="zh-TW" sz="2800" b="1" dirty="0"/>
              <a:t>評量學生的儀態風度、表達能力、</a:t>
            </a:r>
            <a:r>
              <a:rPr lang="zh-TW" altLang="en-US" sz="2800" b="1" dirty="0"/>
              <a:t>獨立思考、</a:t>
            </a:r>
            <a:r>
              <a:rPr lang="zh-TW" altLang="zh-TW" sz="2800" b="1" dirty="0"/>
              <a:t>邏輯</a:t>
            </a:r>
            <a:endParaRPr lang="en-US" altLang="zh-TW" sz="2800" b="1" dirty="0"/>
          </a:p>
          <a:p>
            <a:pPr marL="457200" lvl="1" indent="0">
              <a:buNone/>
            </a:pPr>
            <a:r>
              <a:rPr lang="zh-TW" altLang="zh-TW" sz="2800" b="1" dirty="0"/>
              <a:t>分析、</a:t>
            </a:r>
            <a:r>
              <a:rPr lang="zh-TW" altLang="en-US" sz="2800" b="1" dirty="0"/>
              <a:t>穩定抗壓性、</a:t>
            </a:r>
            <a:r>
              <a:rPr lang="zh-TW" altLang="zh-TW" sz="2800" b="1" dirty="0"/>
              <a:t>發展</a:t>
            </a:r>
            <a:r>
              <a:rPr lang="zh-TW" altLang="en-US" sz="2800" b="1" dirty="0"/>
              <a:t>潛</a:t>
            </a:r>
            <a:r>
              <a:rPr lang="zh-TW" altLang="zh-TW" sz="2800" b="1" dirty="0"/>
              <a:t>力及本學系相關知識</a:t>
            </a:r>
            <a:r>
              <a:rPr lang="zh-TW" altLang="en-US" sz="2800" b="1" dirty="0"/>
              <a:t>等</a:t>
            </a:r>
            <a:r>
              <a:rPr lang="zh-TW" altLang="zh-TW" sz="2800" b="1" dirty="0"/>
              <a:t>。</a:t>
            </a:r>
            <a:endParaRPr lang="zh-TW" altLang="en-US" sz="2800" b="1" dirty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5323245-771D-4246-A1FD-85F027E75D2D}" type="slidenum">
              <a:rPr lang="en-US" altLang="zh-TW" sz="1400" smtClean="0">
                <a:latin typeface="Arial" pitchFamily="34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400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6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書面審查資料準備原則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01216" y="1104255"/>
            <a:ext cx="7787208" cy="4917033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這是一份與別人分享您過去與未來生命歷程的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小論文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人是視覺系動物，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盡量用圖表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將自己的歷程簡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單呈現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書審資料最好呈現</a:t>
            </a: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該學系與您個人特色的有其</a:t>
            </a:r>
            <a:endParaRPr lang="en-US" altLang="zh-TW" sz="30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相關連性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每頁僅放</a:t>
            </a: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2~3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個段落，</a:t>
            </a: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1.5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行高，標楷</a:t>
            </a: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號字</a:t>
            </a: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文字則用</a:t>
            </a:r>
            <a: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Times New Roman)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500" dirty="0"/>
          </a:p>
        </p:txBody>
      </p:sp>
    </p:spTree>
    <p:extLst>
      <p:ext uri="{BB962C8B-B14F-4D97-AF65-F5344CB8AC3E}">
        <p14:creationId xmlns:p14="http://schemas.microsoft.com/office/powerpoint/2010/main" val="13657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書面審查內容準備要點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xmlns="" id="{C3C4CCED-DABD-41B8-8351-D507BCDED1DD}"/>
              </a:ext>
            </a:extLst>
          </p:cNvPr>
          <p:cNvSpPr txBox="1">
            <a:spLocks/>
          </p:cNvSpPr>
          <p:nvPr/>
        </p:nvSpPr>
        <p:spPr>
          <a:xfrm>
            <a:off x="683568" y="980728"/>
            <a:ext cx="8460432" cy="50223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在校證明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學校成績單、班級幹部證明、社團幹部證明、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競賽記功記錄、師長推薦信、專題製作評表。     </a:t>
            </a:r>
            <a:endParaRPr lang="en-US" altLang="zh-TW" sz="2800" b="1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個人記錄</a:t>
            </a:r>
            <a:r>
              <a:rPr lang="en-US" altLang="zh-TW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國中小不要放入，除非與高中有相關連</a:t>
            </a:r>
            <a:r>
              <a:rPr lang="en-US" altLang="zh-TW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證照、英文檢定證明、學術獎狀、專題或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技術報告、設計作品、競賽成果。</a:t>
            </a:r>
            <a:endParaRPr lang="en-US" altLang="zh-TW" sz="2800" b="1" dirty="0">
              <a:solidFill>
                <a:srgbClr val="0099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個人特質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自傳、讀書計畫書、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小論文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、讀書或專題報告。</a:t>
            </a:r>
          </a:p>
          <a:p>
            <a:pPr lvl="1"/>
            <a:endParaRPr lang="en-US" altLang="zh-TW" sz="2900" b="1" dirty="0">
              <a:solidFill>
                <a:srgbClr val="009900"/>
              </a:solidFill>
            </a:endParaRPr>
          </a:p>
          <a:p>
            <a:pPr marL="365760" lvl="1" indent="0">
              <a:buNone/>
            </a:pPr>
            <a:endParaRPr lang="en-US" altLang="zh-TW" sz="3200" dirty="0"/>
          </a:p>
        </p:txBody>
      </p:sp>
      <p:sp>
        <p:nvSpPr>
          <p:cNvPr id="5" name="向上箭號圖說文字 4">
            <a:extLst>
              <a:ext uri="{FF2B5EF4-FFF2-40B4-BE49-F238E27FC236}">
                <a16:creationId xmlns:a16="http://schemas.microsoft.com/office/drawing/2014/main" xmlns="" id="{BD3DF6D1-179C-4141-A003-7D78A1F25A6B}"/>
              </a:ext>
            </a:extLst>
          </p:cNvPr>
          <p:cNvSpPr/>
          <p:nvPr/>
        </p:nvSpPr>
        <p:spPr>
          <a:xfrm>
            <a:off x="360040" y="5445224"/>
            <a:ext cx="8460432" cy="1008112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5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所有資料經過有條理整理後，做出讓人認識有特色的小論文</a:t>
            </a:r>
          </a:p>
        </p:txBody>
      </p:sp>
    </p:spTree>
    <p:extLst>
      <p:ext uri="{BB962C8B-B14F-4D97-AF65-F5344CB8AC3E}">
        <p14:creationId xmlns:p14="http://schemas.microsoft.com/office/powerpoint/2010/main" val="759035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5436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自傳撰寫的內容與要點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xmlns="" id="{61EE7471-3FC6-4202-8117-B0571D1BC056}"/>
              </a:ext>
            </a:extLst>
          </p:cNvPr>
          <p:cNvSpPr txBox="1">
            <a:spLocks/>
          </p:cNvSpPr>
          <p:nvPr/>
        </p:nvSpPr>
        <p:spPr>
          <a:xfrm>
            <a:off x="647564" y="1016732"/>
            <a:ext cx="7848872" cy="48245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基本資料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簡述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家庭情況，家庭的栽培訓練與你甄選的科系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有相關，或引起你甄試醫技系動機的家庭因素。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動機與目的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這是最能打動審查老師的一環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可引述生命小故事，從個人經驗說明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照顧人、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志工或學習課堂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進醫技系的動機與目的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求學經歷與特殊成就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v"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簡單說明自己的求學過程，特殊參與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得獎紀錄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與成長。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65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5436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自傳撰寫的內容與要點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xmlns="" id="{61EE7471-3FC6-4202-8117-B0571D1BC056}"/>
              </a:ext>
            </a:extLst>
          </p:cNvPr>
          <p:cNvSpPr txBox="1">
            <a:spLocks/>
          </p:cNvSpPr>
          <p:nvPr/>
        </p:nvSpPr>
        <p:spPr>
          <a:xfrm>
            <a:off x="683569" y="1133364"/>
            <a:ext cx="7848872" cy="48245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個性特質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優缺點，可多強化自己某些適合醫技系的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特質。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未來對自己的期許與規劃</a:t>
            </a:r>
            <a:endParaRPr lang="en-US" altLang="zh-TW" sz="28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spcBef>
                <a:spcPts val="600"/>
              </a:spcBef>
              <a:buNone/>
            </a:pP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這是非常重要的結語。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爆炸 2 4">
            <a:extLst>
              <a:ext uri="{FF2B5EF4-FFF2-40B4-BE49-F238E27FC236}">
                <a16:creationId xmlns:a16="http://schemas.microsoft.com/office/drawing/2014/main" xmlns="" id="{05D309D4-9282-4F97-A710-1391D31D5215}"/>
              </a:ext>
            </a:extLst>
          </p:cNvPr>
          <p:cNvSpPr/>
          <p:nvPr/>
        </p:nvSpPr>
        <p:spPr>
          <a:xfrm>
            <a:off x="683569" y="3573016"/>
            <a:ext cx="7992887" cy="3240360"/>
          </a:xfrm>
          <a:prstGeom prst="irregularSeal2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整篇自傳要呈現出獨特的您</a:t>
            </a:r>
            <a:r>
              <a:rPr lang="en-US" altLang="zh-TW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493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5436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C00000"/>
                </a:solidFill>
              </a:rPr>
              <a:t>讀書計畫的撰寫內容與要點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xmlns="" id="{9324D322-BE6E-4EFB-96D4-E0EF2AFAE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980728"/>
            <a:ext cx="806056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ts val="600"/>
              </a:spcBef>
              <a:buNone/>
            </a:pP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近程計劃 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入學前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solidFill>
                  <a:srgbClr val="030303"/>
                </a:solidFill>
                <a:latin typeface="標楷體" panose="03000509000000000000" pitchFamily="65" charset="-120"/>
              </a:rPr>
              <a:t> 一、</a:t>
            </a:r>
            <a:r>
              <a:rPr lang="zh-TW" altLang="en-US" sz="2800" b="1" dirty="0">
                <a:latin typeface="標楷體" panose="03000509000000000000" pitchFamily="65" charset="-120"/>
              </a:rPr>
              <a:t>入學前準備、校園資源的應用、自我再教育</a:t>
            </a:r>
            <a:endParaRPr lang="en-US" altLang="zh-TW" sz="2800" b="1" dirty="0">
              <a:latin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latin typeface="標楷體" panose="03000509000000000000" pitchFamily="65" charset="-120"/>
              </a:rPr>
              <a:t>     提升管理計畫、接觸課本以外的人、事、物。  </a:t>
            </a:r>
            <a:endParaRPr lang="en-US" altLang="zh-TW" sz="2800" b="1" dirty="0">
              <a:latin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</a:rPr>
              <a:t> 二、打算做甚麼安排為下一階段大學做準備。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ts val="1800"/>
              </a:spcBef>
              <a:buNone/>
            </a:pP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中程計劃</a:t>
            </a:r>
            <a:endParaRPr lang="en-US" altLang="zh-TW" sz="2800" b="1" dirty="0">
              <a:solidFill>
                <a:srgbClr val="0000FF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 一、</a:t>
            </a:r>
            <a:r>
              <a:rPr lang="zh-TW" altLang="en-US" sz="2800" b="1" dirty="0">
                <a:latin typeface="標楷體" panose="03000509000000000000" pitchFamily="65" charset="-120"/>
              </a:rPr>
              <a:t>分年學科系基礎學習、特殊學程選修學習</a:t>
            </a:r>
            <a:endParaRPr lang="en-US" altLang="zh-TW" sz="2800" b="1" dirty="0">
              <a:latin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</a:rPr>
              <a:t> 二、除了科系必修學習外，還有無其他計畫。</a:t>
            </a:r>
            <a:endParaRPr lang="en-US" altLang="zh-TW" sz="2800" b="1" dirty="0">
              <a:solidFill>
                <a:srgbClr val="FF0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ts val="1800"/>
              </a:spcBef>
              <a:buNone/>
            </a:pP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遠程計劃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畢業後</a:t>
            </a:r>
            <a:r>
              <a:rPr lang="en-US" altLang="zh-TW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2800" b="1" dirty="0">
                <a:solidFill>
                  <a:srgbClr val="0000FF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sz="2800" b="1" dirty="0">
                <a:latin typeface="標楷體" panose="03000509000000000000" pitchFamily="65" charset="-120"/>
              </a:rPr>
              <a:t>畢業後後續生涯規劃與更進一步學習方向。</a:t>
            </a:r>
            <a:endParaRPr lang="en-US" altLang="zh-TW" sz="2800" b="1" dirty="0">
              <a:latin typeface="標楷體" panose="03000509000000000000" pitchFamily="65" charset="-120"/>
            </a:endParaRPr>
          </a:p>
          <a:p>
            <a:pPr lvl="1" indent="0" eaLnBrk="1" hangingPunct="1">
              <a:spcBef>
                <a:spcPts val="0"/>
              </a:spcBef>
              <a:buNone/>
            </a:pPr>
            <a:endParaRPr lang="zh-TW" altLang="en-US" b="1" dirty="0">
              <a:latin typeface="標楷體" panose="03000509000000000000" pitchFamily="65" charset="-120"/>
            </a:endParaRPr>
          </a:p>
        </p:txBody>
      </p:sp>
      <p:sp>
        <p:nvSpPr>
          <p:cNvPr id="6" name="向右箭號 1">
            <a:extLst>
              <a:ext uri="{FF2B5EF4-FFF2-40B4-BE49-F238E27FC236}">
                <a16:creationId xmlns:a16="http://schemas.microsoft.com/office/drawing/2014/main" xmlns="" id="{D9B0A06B-2114-4C64-AD3D-BDB8BC8BD245}"/>
              </a:ext>
            </a:extLst>
          </p:cNvPr>
          <p:cNvSpPr/>
          <p:nvPr/>
        </p:nvSpPr>
        <p:spPr>
          <a:xfrm>
            <a:off x="611560" y="5589240"/>
            <a:ext cx="8280920" cy="1188466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充分地展現出您對未來就讀學系的了解與認知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0422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標題 2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080120"/>
          </a:xfrm>
        </p:spPr>
        <p:txBody>
          <a:bodyPr/>
          <a:lstStyle/>
          <a:p>
            <a:pPr algn="ctr"/>
            <a:r>
              <a:rPr lang="zh-TW" altLang="zh-TW" sz="6000" b="1" dirty="0">
                <a:solidFill>
                  <a:srgbClr val="990000"/>
                </a:solidFill>
                <a:latin typeface="標楷體" pitchFamily="65" charset="-120"/>
              </a:rPr>
              <a:t>推甄面試</a:t>
            </a:r>
            <a:r>
              <a:rPr lang="zh-TW" altLang="en-US" sz="6000" b="1" dirty="0">
                <a:solidFill>
                  <a:srgbClr val="990000"/>
                </a:solidFill>
                <a:latin typeface="標楷體" pitchFamily="65" charset="-120"/>
              </a:rPr>
              <a:t>的準備</a:t>
            </a:r>
            <a:endParaRPr lang="zh-TW" altLang="en-US" sz="6000" dirty="0">
              <a:solidFill>
                <a:srgbClr val="990000"/>
              </a:solidFill>
              <a:latin typeface="標楷體" pitchFamily="65" charset="-120"/>
            </a:endParaRPr>
          </a:p>
        </p:txBody>
      </p:sp>
      <p:sp>
        <p:nvSpPr>
          <p:cNvPr id="35843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23EFFE-3EB4-4CF6-A82B-623FA66CA540}" type="slidenum">
              <a:rPr lang="en-US" altLang="zh-TW" sz="1400" smtClean="0">
                <a:latin typeface="Arial" pitchFamily="34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zh-TW" sz="1400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080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59568" y="738191"/>
            <a:ext cx="8424863" cy="7191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zh-TW" altLang="en-US" sz="5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外表儀容是人的第一印象</a:t>
            </a:r>
          </a:p>
        </p:txBody>
      </p:sp>
      <p:sp>
        <p:nvSpPr>
          <p:cNvPr id="45058" name="內容版面配置區 2"/>
          <p:cNvSpPr>
            <a:spLocks noGrp="1"/>
          </p:cNvSpPr>
          <p:nvPr>
            <p:ph sz="half" idx="1"/>
          </p:nvPr>
        </p:nvSpPr>
        <p:spPr>
          <a:xfrm>
            <a:off x="539552" y="2928938"/>
            <a:ext cx="4077022" cy="3305175"/>
          </a:xfrm>
          <a:solidFill>
            <a:srgbClr val="FF99FF"/>
          </a:solidFill>
          <a:ln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zh-TW" altLang="zh-TW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女生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穿套裝較端莊得體，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亦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可穿及膝裙、長褲、剪裁簡單，顏色明亮，不宜鮮豔誇張。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髮型應梳理整齊，乾淨清新為宜。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自然淡妝，不濃妝豔抹，首飾簡單適量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101" y="2928938"/>
            <a:ext cx="3956348" cy="3303588"/>
          </a:xfrm>
          <a:solidFill>
            <a:srgbClr val="66FFFF"/>
          </a:solidFill>
          <a:ln>
            <a:solidFill>
              <a:srgbClr val="0000FF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zh-TW" altLang="zh-TW" sz="3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男生</a:t>
            </a:r>
          </a:p>
          <a:p>
            <a:pPr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穿著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正式服裝、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顏色較深的，例如黑色、灰黑色、深藍色等，給人一個穩重、成熟的感覺。</a:t>
            </a:r>
            <a:endParaRPr lang="en-US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避免穿著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T-shirt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、牛仔褲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、拖鞋。</a:t>
            </a:r>
            <a:endParaRPr lang="zh-TW" altLang="zh-TW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髮型應乾淨整潔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皮鞋記得要擦亮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defRPr/>
            </a:pPr>
            <a:endParaRPr lang="zh-TW" altLang="en-US" dirty="0"/>
          </a:p>
        </p:txBody>
      </p:sp>
      <p:sp>
        <p:nvSpPr>
          <p:cNvPr id="36869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CEA6FD4-B4EA-466C-9293-6B8CD9E6E51C}" type="slidenum">
              <a:rPr lang="en-US" altLang="zh-TW" sz="1400" smtClean="0">
                <a:latin typeface="Arial" pitchFamily="34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zh-TW" sz="140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" name="流程圖: 替代處理程序 5"/>
          <p:cNvSpPr/>
          <p:nvPr/>
        </p:nvSpPr>
        <p:spPr>
          <a:xfrm>
            <a:off x="543732" y="1581152"/>
            <a:ext cx="8060717" cy="122396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穿著較正式的服裝</a:t>
            </a:r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簡單、乾淨、自然、大方</a:t>
            </a: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61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標題 1"/>
          <p:cNvSpPr>
            <a:spLocks noGrp="1"/>
          </p:cNvSpPr>
          <p:nvPr>
            <p:ph type="title"/>
          </p:nvPr>
        </p:nvSpPr>
        <p:spPr>
          <a:xfrm>
            <a:off x="323850" y="0"/>
            <a:ext cx="8424863" cy="981075"/>
          </a:xfrm>
        </p:spPr>
        <p:txBody>
          <a:bodyPr/>
          <a:lstStyle/>
          <a:p>
            <a:pPr algn="ctr"/>
            <a:r>
              <a:rPr lang="zh-TW" altLang="zh-TW" sz="4800" b="1" dirty="0">
                <a:solidFill>
                  <a:srgbClr val="C00000"/>
                </a:solidFill>
                <a:latin typeface="標楷體" pitchFamily="65" charset="-120"/>
              </a:rPr>
              <a:t>面試前</a:t>
            </a:r>
            <a:r>
              <a:rPr lang="zh-TW" altLang="en-US" sz="4800" b="1" dirty="0">
                <a:solidFill>
                  <a:srgbClr val="C00000"/>
                </a:solidFill>
                <a:latin typeface="標楷體" pitchFamily="65" charset="-120"/>
              </a:rPr>
              <a:t>的準備</a:t>
            </a:r>
            <a:endParaRPr lang="zh-TW" altLang="en-US" b="1" dirty="0">
              <a:solidFill>
                <a:srgbClr val="C00000"/>
              </a:solidFill>
              <a:latin typeface="標楷體" pitchFamily="65" charset="-120"/>
            </a:endParaRPr>
          </a:p>
        </p:txBody>
      </p:sp>
      <p:sp>
        <p:nvSpPr>
          <p:cNvPr id="46083" name="內容版面配置區 2"/>
          <p:cNvSpPr>
            <a:spLocks noGrp="1"/>
          </p:cNvSpPr>
          <p:nvPr>
            <p:ph idx="1"/>
          </p:nvPr>
        </p:nvSpPr>
        <p:spPr>
          <a:xfrm>
            <a:off x="539855" y="1052736"/>
            <a:ext cx="8064289" cy="394530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自我介紹是最基本的要求</a:t>
            </a:r>
            <a:endParaRPr lang="en-US" altLang="zh-TW" sz="2800" b="1" dirty="0">
              <a:solidFill>
                <a:srgbClr val="3333FF"/>
              </a:solidFill>
              <a:latin typeface="標楷體" pitchFamily="65" charset="-120"/>
            </a:endParaRPr>
          </a:p>
          <a:p>
            <a:pPr marL="457200" lvl="1" indent="0">
              <a:buNone/>
              <a:defRPr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b="1" dirty="0">
                <a:latin typeface="標楷體" pitchFamily="65" charset="-120"/>
              </a:rPr>
              <a:t>準</a:t>
            </a:r>
            <a:r>
              <a:rPr lang="zh-TW" altLang="zh-TW" b="1" dirty="0">
                <a:latin typeface="標楷體" pitchFamily="65" charset="-120"/>
              </a:rPr>
              <a:t>備一分鐘的中文自我介紹講稿</a:t>
            </a:r>
            <a:r>
              <a:rPr lang="zh-TW" altLang="en-US" b="1" dirty="0"/>
              <a:t>。</a:t>
            </a:r>
            <a:endParaRPr lang="en-US" altLang="zh-TW" b="1" dirty="0">
              <a:latin typeface="標楷體" pitchFamily="65" charset="-120"/>
            </a:endParaRPr>
          </a:p>
          <a:p>
            <a:pPr marL="457200" lvl="1" indent="0"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</a:rPr>
              <a:t>可對著鏡子練習，或善用錄影、錄音設備</a:t>
            </a:r>
            <a:r>
              <a:rPr lang="zh-TW" altLang="en-US" b="1" dirty="0">
                <a:solidFill>
                  <a:srgbClr val="FF0000"/>
                </a:solidFill>
              </a:rPr>
              <a:t>。</a:t>
            </a:r>
            <a:endParaRPr lang="en-US" altLang="zh-TW" b="1" dirty="0">
              <a:solidFill>
                <a:srgbClr val="FF0000"/>
              </a:solidFill>
              <a:latin typeface="標楷體" pitchFamily="65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草擬</a:t>
            </a:r>
            <a:r>
              <a:rPr lang="zh-TW" altLang="zh-TW" sz="2800" b="1" dirty="0">
                <a:solidFill>
                  <a:srgbClr val="3333FF"/>
                </a:solidFill>
                <a:latin typeface="標楷體" pitchFamily="65" charset="-120"/>
              </a:rPr>
              <a:t>面試教授的提問，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準</a:t>
            </a:r>
            <a:r>
              <a:rPr lang="zh-TW" altLang="zh-TW" sz="2800" b="1" dirty="0">
                <a:solidFill>
                  <a:srgbClr val="3333FF"/>
                </a:solidFill>
                <a:latin typeface="標楷體" pitchFamily="65" charset="-120"/>
              </a:rPr>
              <a:t>備自己獨特的標準答案</a:t>
            </a:r>
            <a:endParaRPr lang="en-US" altLang="zh-TW" sz="2800" b="1" dirty="0">
              <a:solidFill>
                <a:srgbClr val="3333FF"/>
              </a:solidFill>
              <a:latin typeface="標楷體" pitchFamily="65" charset="-120"/>
            </a:endParaRPr>
          </a:p>
          <a:p>
            <a:pPr marL="457200" lvl="1" indent="0">
              <a:buNone/>
              <a:defRPr/>
            </a:pP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zh-TW" b="1" dirty="0">
                <a:latin typeface="標楷體" pitchFamily="65" charset="-120"/>
              </a:rPr>
              <a:t>你為何選擇進入本科系？喜歡哪些課外活動？</a:t>
            </a:r>
            <a:endParaRPr lang="en-US" altLang="zh-TW" b="1" dirty="0">
              <a:latin typeface="標楷體" pitchFamily="65" charset="-120"/>
            </a:endParaRPr>
          </a:p>
          <a:p>
            <a:pPr marL="457200" lvl="1" indent="0">
              <a:buNone/>
              <a:defRPr/>
            </a:pPr>
            <a:r>
              <a:rPr lang="zh-TW" altLang="en-US" b="1" dirty="0"/>
              <a:t> </a:t>
            </a:r>
            <a:r>
              <a:rPr lang="zh-TW" altLang="zh-TW" b="1" dirty="0">
                <a:latin typeface="標楷體" pitchFamily="65" charset="-120"/>
              </a:rPr>
              <a:t>與科系相關的時事問題</a:t>
            </a:r>
            <a:r>
              <a:rPr lang="en-US" altLang="zh-TW" b="1" dirty="0">
                <a:latin typeface="標楷體" pitchFamily="65" charset="-120"/>
              </a:rPr>
              <a:t>…</a:t>
            </a:r>
            <a:r>
              <a:rPr lang="zh-TW" altLang="zh-TW" b="1" dirty="0">
                <a:latin typeface="標楷體" pitchFamily="65" charset="-120"/>
              </a:rPr>
              <a:t>等</a:t>
            </a:r>
            <a:r>
              <a:rPr lang="zh-TW" altLang="en-US" b="1" dirty="0"/>
              <a:t>。</a:t>
            </a:r>
            <a:endParaRPr lang="en-US" altLang="zh-TW" b="1" dirty="0">
              <a:latin typeface="標楷體" pitchFamily="65" charset="-120"/>
            </a:endParaRPr>
          </a:p>
          <a:p>
            <a:pPr marL="457200" lvl="1" indent="0">
              <a:buNone/>
              <a:defRPr/>
            </a:pP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</a:rPr>
              <a:t>多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</a:rPr>
              <a:t>與老師、家人或朋友綵排或進行模擬面試</a:t>
            </a:r>
            <a:r>
              <a:rPr lang="zh-TW" altLang="en-US" b="1" dirty="0">
                <a:solidFill>
                  <a:srgbClr val="FF0000"/>
                </a:solidFill>
              </a:rPr>
              <a:t>。</a:t>
            </a:r>
            <a:endParaRPr lang="zh-TW" altLang="zh-TW" b="1" dirty="0">
              <a:latin typeface="標楷體" pitchFamily="65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  <a:defRPr/>
            </a:pP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多</a:t>
            </a:r>
            <a:r>
              <a:rPr lang="zh-TW" altLang="zh-TW" sz="2800" b="1" dirty="0">
                <a:solidFill>
                  <a:srgbClr val="3333FF"/>
                </a:solidFill>
                <a:latin typeface="標楷體" pitchFamily="65" charset="-120"/>
              </a:rPr>
              <a:t>參閱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與學系專業</a:t>
            </a:r>
            <a:r>
              <a:rPr lang="zh-TW" altLang="zh-TW" sz="2800" b="1" dirty="0">
                <a:solidFill>
                  <a:srgbClr val="3333FF"/>
                </a:solidFill>
                <a:latin typeface="標楷體" pitchFamily="65" charset="-120"/>
              </a:rPr>
              <a:t>相關</a:t>
            </a:r>
            <a:r>
              <a:rPr lang="zh-TW" altLang="en-US" sz="2800" b="1" dirty="0">
                <a:solidFill>
                  <a:srgbClr val="3333FF"/>
                </a:solidFill>
                <a:latin typeface="標楷體" pitchFamily="65" charset="-120"/>
              </a:rPr>
              <a:t>的</a:t>
            </a:r>
            <a:r>
              <a:rPr lang="zh-TW" altLang="zh-TW" sz="2800" b="1" dirty="0">
                <a:solidFill>
                  <a:srgbClr val="3333FF"/>
                </a:solidFill>
                <a:latin typeface="標楷體" pitchFamily="65" charset="-120"/>
              </a:rPr>
              <a:t>資料</a:t>
            </a:r>
            <a:r>
              <a:rPr lang="zh-TW" altLang="zh-TW" sz="2800" b="1" dirty="0">
                <a:latin typeface="標楷體" pitchFamily="65" charset="-120"/>
              </a:rPr>
              <a:t>，省思、探索自己的能力、興趣、人格特質、優缺點、人生規劃目標</a:t>
            </a:r>
            <a:r>
              <a:rPr lang="zh-TW" altLang="en-US" sz="2800" b="1" dirty="0"/>
              <a:t>。</a:t>
            </a:r>
            <a:endParaRPr lang="zh-TW" altLang="zh-TW" sz="2800" b="1" dirty="0"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4544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rgbClr val="C00000"/>
                </a:solidFill>
                <a:latin typeface="標楷體" pitchFamily="65" charset="-120"/>
              </a:rPr>
              <a:t>禮貌與儀態是評分的開始</a:t>
            </a:r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663575" y="1806575"/>
            <a:ext cx="7796857" cy="466724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提早出門</a:t>
            </a:r>
            <a:r>
              <a:rPr lang="zh-TW" altLang="zh-TW" sz="4400" b="1" dirty="0">
                <a:latin typeface="標楷體" pitchFamily="65" charset="-120"/>
              </a:rPr>
              <a:t>，提前到達口試地點，避免迷路</a:t>
            </a:r>
            <a:r>
              <a:rPr lang="zh-TW" altLang="en-US" sz="4400" b="1" dirty="0"/>
              <a:t>。</a:t>
            </a:r>
            <a:endParaRPr lang="zh-TW" altLang="zh-TW" sz="4400" b="1" dirty="0"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latin typeface="標楷體" pitchFamily="65" charset="-120"/>
              </a:rPr>
              <a:t>在面試進行前，</a:t>
            </a:r>
            <a:r>
              <a:rPr lang="zh-TW" altLang="en-US" sz="4400" b="1" dirty="0">
                <a:latin typeface="標楷體" pitchFamily="65" charset="-120"/>
              </a:rPr>
              <a:t>可</a:t>
            </a:r>
            <a:r>
              <a:rPr lang="zh-TW" altLang="zh-TW" sz="4400" b="1" dirty="0">
                <a:latin typeface="標楷體" pitchFamily="65" charset="-120"/>
              </a:rPr>
              <a:t>先</a:t>
            </a:r>
            <a:r>
              <a:rPr lang="zh-TW" altLang="en-US" sz="4400" b="1" dirty="0">
                <a:latin typeface="標楷體" pitchFamily="65" charset="-120"/>
              </a:rPr>
              <a:t>到</a:t>
            </a:r>
            <a:r>
              <a:rPr lang="zh-TW" altLang="zh-TW" sz="4400" b="1" dirty="0">
                <a:latin typeface="標楷體" pitchFamily="65" charset="-120"/>
              </a:rPr>
              <a:t>洗手間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整理儀容</a:t>
            </a:r>
            <a:r>
              <a:rPr lang="zh-TW" altLang="en-US" sz="4400" b="1" dirty="0">
                <a:solidFill>
                  <a:srgbClr val="FF0000"/>
                </a:solidFill>
              </a:rPr>
              <a:t>。</a:t>
            </a:r>
            <a:endParaRPr lang="en-US" altLang="zh-TW" sz="4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latin typeface="標楷體" pitchFamily="65" charset="-120"/>
              </a:rPr>
              <a:t>切勿咀嚼口香糖</a:t>
            </a:r>
            <a:r>
              <a:rPr lang="zh-TW" altLang="en-US" sz="4400" b="1" dirty="0">
                <a:latin typeface="標楷體" pitchFamily="65" charset="-120"/>
              </a:rPr>
              <a:t>、</a:t>
            </a:r>
            <a:r>
              <a:rPr lang="zh-TW" altLang="zh-TW" sz="4400" b="1" dirty="0">
                <a:latin typeface="標楷體" pitchFamily="65" charset="-120"/>
              </a:rPr>
              <a:t>確保手機已關機，先敲門</a:t>
            </a:r>
            <a:r>
              <a:rPr lang="zh-TW" altLang="en-US" sz="4400" b="1" dirty="0"/>
              <a:t>。</a:t>
            </a:r>
            <a:endParaRPr lang="en-US" altLang="zh-TW" sz="4400" b="1" dirty="0"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4400" b="1" dirty="0">
                <a:latin typeface="標楷體" pitchFamily="65" charset="-120"/>
              </a:rPr>
              <a:t>進入教室後，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有禮貌地與面試教授打招呼</a:t>
            </a:r>
            <a:r>
              <a:rPr lang="zh-TW" altLang="en-US" sz="4400" b="1" dirty="0">
                <a:solidFill>
                  <a:srgbClr val="FF0000"/>
                </a:solidFill>
              </a:rPr>
              <a:t>。</a:t>
            </a:r>
            <a:endParaRPr lang="en-US" altLang="zh-TW" sz="4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latin typeface="標楷體" pitchFamily="65" charset="-120"/>
              </a:rPr>
              <a:t>態度應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穩重大方</a:t>
            </a:r>
            <a:r>
              <a:rPr lang="zh-TW" altLang="zh-TW" sz="4400" b="1" dirty="0">
                <a:latin typeface="標楷體" pitchFamily="65" charset="-120"/>
              </a:rPr>
              <a:t>，切忌過度輕鬆與孩子氣。</a:t>
            </a:r>
            <a:endParaRPr lang="en-US" altLang="zh-TW" sz="4400" b="1" dirty="0">
              <a:solidFill>
                <a:srgbClr val="030303"/>
              </a:solidFill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坐姿要良好</a:t>
            </a:r>
            <a:r>
              <a:rPr lang="zh-TW" altLang="zh-TW" sz="4400" b="1" dirty="0">
                <a:latin typeface="標楷體" pitchFamily="65" charset="-120"/>
              </a:rPr>
              <a:t>，挺直身子，雙手自然放在大腿上</a:t>
            </a:r>
            <a:r>
              <a:rPr lang="zh-TW" altLang="en-US" sz="4400" b="1" dirty="0">
                <a:latin typeface="標楷體" pitchFamily="65" charset="-120"/>
              </a:rPr>
              <a:t>，</a:t>
            </a:r>
            <a:r>
              <a:rPr lang="zh-TW" altLang="zh-TW" sz="4400" b="1" dirty="0">
                <a:latin typeface="標楷體" pitchFamily="65" charset="-120"/>
              </a:rPr>
              <a:t>避免</a:t>
            </a:r>
            <a:r>
              <a:rPr lang="zh-TW" altLang="en-US" sz="4400" b="1" dirty="0">
                <a:latin typeface="標楷體" pitchFamily="65" charset="-120"/>
              </a:rPr>
              <a:t>坐立不安或有</a:t>
            </a:r>
            <a:r>
              <a:rPr lang="zh-TW" altLang="zh-TW" sz="4400" b="1" dirty="0">
                <a:latin typeface="標楷體" pitchFamily="65" charset="-120"/>
              </a:rPr>
              <a:t>不適當的動作，</a:t>
            </a:r>
            <a:r>
              <a:rPr lang="zh-TW" altLang="en-US" sz="4400" b="1" dirty="0">
                <a:latin typeface="標楷體" pitchFamily="65" charset="-120"/>
              </a:rPr>
              <a:t>如</a:t>
            </a:r>
            <a:r>
              <a:rPr lang="zh-TW" altLang="zh-TW" sz="4400" b="1" dirty="0">
                <a:latin typeface="標楷體" pitchFamily="65" charset="-120"/>
              </a:rPr>
              <a:t>無意識之抓頭、玩筆</a:t>
            </a:r>
            <a:r>
              <a:rPr lang="zh-TW" altLang="en-US" sz="4400" b="1" dirty="0">
                <a:latin typeface="標楷體" pitchFamily="65" charset="-120"/>
              </a:rPr>
              <a:t>、誇張的手勢</a:t>
            </a:r>
            <a:r>
              <a:rPr lang="zh-TW" altLang="zh-TW" sz="4400" b="1" dirty="0">
                <a:latin typeface="標楷體" pitchFamily="65" charset="-120"/>
              </a:rPr>
              <a:t>等。</a:t>
            </a:r>
            <a:endParaRPr lang="en-US" altLang="zh-TW" sz="4400" b="1" dirty="0"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sz="4400" b="1" dirty="0">
                <a:latin typeface="標楷體" pitchFamily="65" charset="-120"/>
              </a:rPr>
              <a:t>口試期間</a:t>
            </a:r>
            <a:r>
              <a:rPr lang="zh-TW" altLang="zh-TW" sz="4400" b="1" dirty="0">
                <a:latin typeface="標楷體" pitchFamily="65" charset="-120"/>
              </a:rPr>
              <a:t>與面試教授保持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眼神接觸</a:t>
            </a:r>
            <a:r>
              <a:rPr lang="zh-TW" altLang="en-US" sz="4400" b="1" dirty="0">
                <a:solidFill>
                  <a:srgbClr val="FF0000"/>
                </a:solidFill>
                <a:latin typeface="標楷體" pitchFamily="65" charset="-120"/>
              </a:rPr>
              <a:t>，保持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微笑</a:t>
            </a:r>
            <a:r>
              <a:rPr lang="zh-TW" altLang="en-US" sz="4400" b="1" dirty="0">
                <a:solidFill>
                  <a:srgbClr val="FF0000"/>
                </a:solidFill>
              </a:rPr>
              <a:t>。</a:t>
            </a:r>
            <a:endParaRPr lang="zh-TW" altLang="zh-TW" sz="44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4400" b="1" dirty="0">
                <a:latin typeface="標楷體" pitchFamily="65" charset="-120"/>
              </a:rPr>
              <a:t>回答問題時要確切肯定，要顯得</a:t>
            </a:r>
            <a:r>
              <a:rPr lang="zh-TW" altLang="zh-TW" sz="4400" b="1" dirty="0">
                <a:solidFill>
                  <a:srgbClr val="FF0000"/>
                </a:solidFill>
                <a:latin typeface="標楷體" pitchFamily="65" charset="-120"/>
              </a:rPr>
              <a:t>有自信和有條理</a:t>
            </a:r>
            <a:r>
              <a:rPr lang="zh-TW" altLang="en-US" sz="4400" b="1" dirty="0">
                <a:latin typeface="標楷體" pitchFamily="65" charset="-120"/>
              </a:rPr>
              <a:t>，可</a:t>
            </a:r>
            <a:r>
              <a:rPr lang="zh-TW" altLang="zh-TW" sz="4400" b="1" dirty="0">
                <a:latin typeface="標楷體" pitchFamily="65" charset="-120"/>
              </a:rPr>
              <a:t>引用事前蒐集的相關資料</a:t>
            </a:r>
            <a:r>
              <a:rPr lang="zh-TW" altLang="en-US" sz="4400" b="1" dirty="0">
                <a:latin typeface="標楷體" pitchFamily="65" charset="-120"/>
              </a:rPr>
              <a:t>進行回答。</a:t>
            </a:r>
            <a:endParaRPr lang="zh-TW" altLang="zh-TW" sz="4400" b="1" dirty="0">
              <a:latin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zh-TW" sz="3000" dirty="0">
              <a:latin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zh-TW" sz="3000" dirty="0">
              <a:latin typeface="標楷體" pitchFamily="65" charset="-120"/>
            </a:endParaRPr>
          </a:p>
        </p:txBody>
      </p:sp>
      <p:sp>
        <p:nvSpPr>
          <p:cNvPr id="5" name="流程圖: 替代處理程序 4"/>
          <p:cNvSpPr/>
          <p:nvPr/>
        </p:nvSpPr>
        <p:spPr>
          <a:xfrm>
            <a:off x="663575" y="1125538"/>
            <a:ext cx="7652841" cy="68103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準時、放輕鬆、有禮貌、有自信</a:t>
            </a:r>
          </a:p>
        </p:txBody>
      </p:sp>
    </p:spTree>
    <p:extLst>
      <p:ext uri="{BB962C8B-B14F-4D97-AF65-F5344CB8AC3E}">
        <p14:creationId xmlns:p14="http://schemas.microsoft.com/office/powerpoint/2010/main" val="299354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748464" cy="3528391"/>
          </a:xfrm>
        </p:spPr>
        <p:txBody>
          <a:bodyPr/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en-US" altLang="zh-TW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3333FF"/>
                </a:solidFill>
              </a:rPr>
              <a:t>繁星申請</a:t>
            </a:r>
            <a:r>
              <a:rPr lang="en-US" altLang="zh-TW" sz="2800" b="1" dirty="0">
                <a:solidFill>
                  <a:srgbClr val="3333FF"/>
                </a:solidFill>
              </a:rPr>
              <a:t>(12</a:t>
            </a:r>
            <a:r>
              <a:rPr lang="zh-TW" altLang="en-US" sz="2800" b="1" dirty="0">
                <a:solidFill>
                  <a:srgbClr val="3333FF"/>
                </a:solidFill>
              </a:rPr>
              <a:t>名</a:t>
            </a:r>
            <a:r>
              <a:rPr lang="en-US" altLang="zh-TW" sz="2800" b="1" dirty="0">
                <a:solidFill>
                  <a:srgbClr val="3333FF"/>
                </a:solidFill>
              </a:rPr>
              <a:t>):</a:t>
            </a:r>
            <a:r>
              <a:rPr lang="zh-TW" altLang="en-US" sz="2800" b="1" dirty="0">
                <a:solidFill>
                  <a:srgbClr val="3333FF"/>
                </a:solidFill>
              </a:rPr>
              <a:t>前</a:t>
            </a:r>
            <a:r>
              <a:rPr lang="en-US" altLang="zh-TW" sz="2800" b="1" dirty="0">
                <a:solidFill>
                  <a:srgbClr val="3333FF"/>
                </a:solidFill>
              </a:rPr>
              <a:t>50%(</a:t>
            </a:r>
            <a:r>
              <a:rPr lang="zh-TW" altLang="en-US" sz="2800" b="1" dirty="0">
                <a:solidFill>
                  <a:srgbClr val="3333FF"/>
                </a:solidFill>
              </a:rPr>
              <a:t>含</a:t>
            </a:r>
            <a:r>
              <a:rPr lang="en-US" altLang="zh-TW" sz="2800" b="1" dirty="0">
                <a:solidFill>
                  <a:srgbClr val="3333FF"/>
                </a:solidFill>
              </a:rPr>
              <a:t>)</a:t>
            </a:r>
            <a:r>
              <a:rPr lang="zh-TW" altLang="en-US" sz="2800" b="1" dirty="0">
                <a:solidFill>
                  <a:srgbClr val="3333FF"/>
                </a:solidFill>
              </a:rPr>
              <a:t>即可申請。</a:t>
            </a:r>
            <a:endParaRPr lang="en-US" altLang="zh-TW" sz="2800" b="1" dirty="0">
              <a:solidFill>
                <a:srgbClr val="3333FF"/>
              </a:solidFill>
            </a:endParaRPr>
          </a:p>
          <a:p>
            <a:pPr marL="0" indent="0">
              <a:spcBef>
                <a:spcPts val="2400"/>
              </a:spcBef>
              <a:buClr>
                <a:schemeClr val="tx1"/>
              </a:buClr>
              <a:buNone/>
            </a:pPr>
            <a:r>
              <a:rPr lang="en-US" altLang="zh-TW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00B0F0"/>
                </a:solidFill>
              </a:rPr>
              <a:t>學測個人申請</a:t>
            </a:r>
            <a:r>
              <a:rPr lang="en-US" altLang="zh-TW" sz="2800" b="1" dirty="0">
                <a:solidFill>
                  <a:srgbClr val="00B0F0"/>
                </a:solidFill>
              </a:rPr>
              <a:t>(33</a:t>
            </a:r>
            <a:r>
              <a:rPr lang="zh-TW" altLang="en-US" sz="2800" b="1" dirty="0">
                <a:solidFill>
                  <a:srgbClr val="00B0F0"/>
                </a:solidFill>
              </a:rPr>
              <a:t>名</a:t>
            </a:r>
            <a:r>
              <a:rPr lang="en-US" altLang="zh-TW" sz="2800" b="1" dirty="0">
                <a:solidFill>
                  <a:srgbClr val="00B0F0"/>
                </a:solidFill>
              </a:rPr>
              <a:t>):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zh-TW" altLang="en-US" sz="2800" b="1" dirty="0">
                <a:solidFill>
                  <a:srgbClr val="00B0F0"/>
                </a:solidFill>
              </a:rPr>
              <a:t> </a:t>
            </a:r>
            <a:r>
              <a:rPr lang="zh-TW" altLang="en-US" sz="2800" b="1" dirty="0">
                <a:solidFill>
                  <a:srgbClr val="FF0000"/>
                </a:solidFill>
              </a:rPr>
              <a:t>學測成績</a:t>
            </a:r>
            <a:r>
              <a:rPr lang="en-US" altLang="zh-TW" sz="2800" b="1" dirty="0">
                <a:solidFill>
                  <a:srgbClr val="FF0000"/>
                </a:solidFill>
              </a:rPr>
              <a:t>30%</a:t>
            </a:r>
            <a:r>
              <a:rPr lang="zh-TW" altLang="en-US" sz="2800" b="1" dirty="0">
                <a:solidFill>
                  <a:srgbClr val="FF0000"/>
                </a:solidFill>
              </a:rPr>
              <a:t>、書面審查成績</a:t>
            </a:r>
            <a:r>
              <a:rPr lang="en-US" altLang="zh-TW" sz="2800" b="1" dirty="0">
                <a:solidFill>
                  <a:srgbClr val="FF0000"/>
                </a:solidFill>
              </a:rPr>
              <a:t>20%</a:t>
            </a:r>
            <a:r>
              <a:rPr lang="zh-TW" altLang="en-US" sz="2800" b="1" dirty="0">
                <a:solidFill>
                  <a:srgbClr val="FF0000"/>
                </a:solidFill>
              </a:rPr>
              <a:t>、面試成績</a:t>
            </a:r>
            <a:r>
              <a:rPr lang="en-US" altLang="zh-TW" sz="2800" b="1" dirty="0">
                <a:solidFill>
                  <a:srgbClr val="FF0000"/>
                </a:solidFill>
              </a:rPr>
              <a:t>50%</a:t>
            </a:r>
            <a:r>
              <a:rPr lang="zh-TW" altLang="en-US" sz="2800" b="1" dirty="0">
                <a:solidFill>
                  <a:srgbClr val="FF0000"/>
                </a:solidFill>
              </a:rPr>
              <a:t>。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zh-TW" altLang="en-US" sz="2800" b="1" dirty="0">
                <a:solidFill>
                  <a:srgbClr val="00B0F0"/>
                </a:solidFill>
              </a:rPr>
              <a:t> 醫事檢驗組採計</a:t>
            </a:r>
            <a:r>
              <a:rPr lang="en-US" altLang="zh-TW" sz="2800" b="1" dirty="0">
                <a:solidFill>
                  <a:srgbClr val="00B0F0"/>
                </a:solidFill>
              </a:rPr>
              <a:t>:</a:t>
            </a:r>
            <a:r>
              <a:rPr lang="zh-TW" altLang="en-US" sz="2800" b="1" dirty="0">
                <a:solidFill>
                  <a:srgbClr val="00B0F0"/>
                </a:solidFill>
              </a:rPr>
              <a:t> 國文 </a:t>
            </a:r>
            <a:r>
              <a:rPr lang="en-US" altLang="zh-TW" sz="2800" b="1" dirty="0">
                <a:solidFill>
                  <a:srgbClr val="00B0F0"/>
                </a:solidFill>
              </a:rPr>
              <a:t>x 1</a:t>
            </a:r>
            <a:r>
              <a:rPr lang="zh-TW" altLang="en-US" sz="2800" b="1" dirty="0">
                <a:solidFill>
                  <a:srgbClr val="00B0F0"/>
                </a:solidFill>
              </a:rPr>
              <a:t>、英文 </a:t>
            </a:r>
            <a:r>
              <a:rPr lang="en-US" altLang="zh-TW" sz="2800" b="1" dirty="0">
                <a:solidFill>
                  <a:srgbClr val="00B0F0"/>
                </a:solidFill>
              </a:rPr>
              <a:t>x 2</a:t>
            </a:r>
            <a:r>
              <a:rPr lang="zh-TW" altLang="en-US" sz="2800" b="1" dirty="0">
                <a:solidFill>
                  <a:srgbClr val="00B0F0"/>
                </a:solidFill>
              </a:rPr>
              <a:t>、自然 </a:t>
            </a:r>
            <a:r>
              <a:rPr lang="en-US" altLang="zh-TW" sz="2800" b="1" dirty="0">
                <a:solidFill>
                  <a:srgbClr val="00B0F0"/>
                </a:solidFill>
              </a:rPr>
              <a:t>x 2</a:t>
            </a:r>
            <a:r>
              <a:rPr lang="zh-TW" altLang="en-US" sz="2800" b="1" dirty="0">
                <a:solidFill>
                  <a:srgbClr val="00B0F0"/>
                </a:solidFill>
              </a:rPr>
              <a:t>。</a:t>
            </a:r>
            <a:endParaRPr lang="en-US" altLang="zh-TW" sz="2800" b="1" dirty="0">
              <a:solidFill>
                <a:srgbClr val="00B0F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en-US" altLang="zh-TW" sz="2800" b="1" dirty="0">
                <a:solidFill>
                  <a:srgbClr val="00B0F0"/>
                </a:solidFill>
              </a:rPr>
              <a:t> </a:t>
            </a:r>
            <a:r>
              <a:rPr lang="zh-TW" altLang="en-US" sz="2800" b="1" dirty="0">
                <a:solidFill>
                  <a:srgbClr val="00B0F0"/>
                </a:solidFill>
              </a:rPr>
              <a:t>生物技術組採計</a:t>
            </a:r>
            <a:r>
              <a:rPr lang="en-US" altLang="zh-TW" sz="2800" b="1" dirty="0">
                <a:solidFill>
                  <a:srgbClr val="00B0F0"/>
                </a:solidFill>
              </a:rPr>
              <a:t>:</a:t>
            </a:r>
            <a:r>
              <a:rPr lang="zh-TW" altLang="en-US" sz="2800" b="1" dirty="0">
                <a:solidFill>
                  <a:srgbClr val="00B0F0"/>
                </a:solidFill>
              </a:rPr>
              <a:t> 國文 </a:t>
            </a:r>
            <a:r>
              <a:rPr lang="en-US" altLang="zh-TW" sz="2800" b="1" dirty="0">
                <a:solidFill>
                  <a:srgbClr val="00B0F0"/>
                </a:solidFill>
              </a:rPr>
              <a:t>x 2</a:t>
            </a:r>
            <a:r>
              <a:rPr lang="zh-TW" altLang="en-US" sz="2800" b="1" dirty="0">
                <a:solidFill>
                  <a:srgbClr val="00B0F0"/>
                </a:solidFill>
              </a:rPr>
              <a:t>、英文 </a:t>
            </a:r>
            <a:r>
              <a:rPr lang="en-US" altLang="zh-TW" sz="2800" b="1" dirty="0">
                <a:solidFill>
                  <a:srgbClr val="00B0F0"/>
                </a:solidFill>
              </a:rPr>
              <a:t>x 1</a:t>
            </a:r>
            <a:r>
              <a:rPr lang="zh-TW" altLang="en-US" sz="2800" b="1" dirty="0">
                <a:solidFill>
                  <a:srgbClr val="00B0F0"/>
                </a:solidFill>
              </a:rPr>
              <a:t>、自然 </a:t>
            </a:r>
            <a:r>
              <a:rPr lang="en-US" altLang="zh-TW" sz="2800" b="1" dirty="0">
                <a:solidFill>
                  <a:srgbClr val="00B0F0"/>
                </a:solidFill>
              </a:rPr>
              <a:t>x 2</a:t>
            </a:r>
            <a:r>
              <a:rPr lang="zh-TW" altLang="en-US" sz="2800" b="1" dirty="0">
                <a:solidFill>
                  <a:srgbClr val="00B0F0"/>
                </a:solidFill>
              </a:rPr>
              <a:t>。</a:t>
            </a:r>
            <a:endParaRPr lang="en-US" altLang="zh-TW" sz="2800" b="1" dirty="0">
              <a:solidFill>
                <a:srgbClr val="00B0F0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altLang="zh-TW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⁕</a:t>
            </a:r>
            <a:r>
              <a:rPr lang="zh-TW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指考成績</a:t>
            </a:r>
            <a:r>
              <a:rPr lang="en-US" altLang="zh-TW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lang="zh-TW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</a:t>
            </a:r>
            <a:r>
              <a:rPr lang="en-US" altLang="zh-TW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zh-TW" altLang="en-US" sz="2800" b="1" dirty="0">
                <a:solidFill>
                  <a:srgbClr val="C00000"/>
                </a:solidFill>
              </a:rPr>
              <a:t> 醫事檢驗組採計</a:t>
            </a:r>
            <a:r>
              <a:rPr lang="en-US" altLang="zh-TW" sz="2800" b="1" dirty="0">
                <a:solidFill>
                  <a:srgbClr val="C00000"/>
                </a:solidFill>
              </a:rPr>
              <a:t>:</a:t>
            </a:r>
            <a:r>
              <a:rPr lang="zh-TW" altLang="en-US" sz="2800" b="1" dirty="0">
                <a:solidFill>
                  <a:srgbClr val="C00000"/>
                </a:solidFill>
              </a:rPr>
              <a:t> 國文 </a:t>
            </a:r>
            <a:r>
              <a:rPr lang="en-US" altLang="zh-TW" sz="2800" b="1" dirty="0">
                <a:solidFill>
                  <a:srgbClr val="C00000"/>
                </a:solidFill>
              </a:rPr>
              <a:t>x 1</a:t>
            </a:r>
            <a:r>
              <a:rPr lang="zh-TW" altLang="en-US" sz="2800" b="1" dirty="0">
                <a:solidFill>
                  <a:srgbClr val="C00000"/>
                </a:solidFill>
              </a:rPr>
              <a:t>、英文 </a:t>
            </a:r>
            <a:r>
              <a:rPr lang="en-US" altLang="zh-TW" sz="2800" b="1" dirty="0">
                <a:solidFill>
                  <a:srgbClr val="C00000"/>
                </a:solidFill>
              </a:rPr>
              <a:t>x 2</a:t>
            </a:r>
            <a:r>
              <a:rPr lang="zh-TW" altLang="en-US" sz="2800" b="1" dirty="0">
                <a:solidFill>
                  <a:srgbClr val="C00000"/>
                </a:solidFill>
              </a:rPr>
              <a:t>、化學</a:t>
            </a:r>
            <a:r>
              <a:rPr lang="en-US" altLang="zh-TW" sz="2800" b="1" dirty="0">
                <a:solidFill>
                  <a:srgbClr val="C00000"/>
                </a:solidFill>
              </a:rPr>
              <a:t>x 1.5</a:t>
            </a:r>
            <a:r>
              <a:rPr lang="zh-TW" altLang="en-US" sz="2800" b="1" dirty="0">
                <a:solidFill>
                  <a:srgbClr val="C00000"/>
                </a:solidFill>
              </a:rPr>
              <a:t>、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                 </a:t>
            </a:r>
            <a:r>
              <a:rPr lang="zh-TW" altLang="en-US" sz="2800" b="1" dirty="0">
                <a:solidFill>
                  <a:srgbClr val="C00000"/>
                </a:solidFill>
              </a:rPr>
              <a:t>生物 </a:t>
            </a:r>
            <a:r>
              <a:rPr lang="en-US" altLang="zh-TW" sz="2800" b="1" dirty="0">
                <a:solidFill>
                  <a:srgbClr val="C00000"/>
                </a:solidFill>
              </a:rPr>
              <a:t>x 2</a:t>
            </a:r>
            <a:r>
              <a:rPr lang="zh-TW" altLang="en-US" sz="2800" b="1" dirty="0">
                <a:solidFill>
                  <a:srgbClr val="C00000"/>
                </a:solidFill>
              </a:rPr>
              <a:t>。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</a:pPr>
            <a:r>
              <a:rPr lang="en-US" altLang="zh-TW" sz="2800" b="1" dirty="0">
                <a:solidFill>
                  <a:srgbClr val="C00000"/>
                </a:solidFill>
              </a:rPr>
              <a:t> </a:t>
            </a:r>
            <a:r>
              <a:rPr lang="zh-TW" altLang="en-US" sz="2800" b="1" dirty="0">
                <a:solidFill>
                  <a:srgbClr val="C00000"/>
                </a:solidFill>
              </a:rPr>
              <a:t>生物技術組採計</a:t>
            </a:r>
            <a:r>
              <a:rPr lang="en-US" altLang="zh-TW" sz="2800" b="1" dirty="0">
                <a:solidFill>
                  <a:srgbClr val="C00000"/>
                </a:solidFill>
              </a:rPr>
              <a:t>:</a:t>
            </a:r>
            <a:r>
              <a:rPr lang="zh-TW" altLang="en-US" sz="2800" b="1" dirty="0">
                <a:solidFill>
                  <a:srgbClr val="C00000"/>
                </a:solidFill>
              </a:rPr>
              <a:t> 國文 </a:t>
            </a:r>
            <a:r>
              <a:rPr lang="en-US" altLang="zh-TW" sz="2800" b="1" dirty="0">
                <a:solidFill>
                  <a:srgbClr val="C00000"/>
                </a:solidFill>
              </a:rPr>
              <a:t>x 1</a:t>
            </a:r>
            <a:r>
              <a:rPr lang="zh-TW" altLang="en-US" sz="2800" b="1" dirty="0">
                <a:solidFill>
                  <a:srgbClr val="C00000"/>
                </a:solidFill>
              </a:rPr>
              <a:t>、英文 </a:t>
            </a:r>
            <a:r>
              <a:rPr lang="en-US" altLang="zh-TW" sz="2800" b="1" dirty="0">
                <a:solidFill>
                  <a:srgbClr val="C00000"/>
                </a:solidFill>
              </a:rPr>
              <a:t>x 2</a:t>
            </a:r>
            <a:r>
              <a:rPr lang="zh-TW" altLang="en-US" sz="2800" b="1" dirty="0">
                <a:solidFill>
                  <a:srgbClr val="C00000"/>
                </a:solidFill>
              </a:rPr>
              <a:t>、自然 </a:t>
            </a:r>
            <a:r>
              <a:rPr lang="en-US" altLang="zh-TW" sz="2800" b="1" dirty="0">
                <a:solidFill>
                  <a:srgbClr val="C00000"/>
                </a:solidFill>
              </a:rPr>
              <a:t>x 2</a:t>
            </a:r>
            <a:r>
              <a:rPr lang="zh-TW" altLang="en-US" sz="2800" b="1" dirty="0">
                <a:solidFill>
                  <a:srgbClr val="C00000"/>
                </a:solidFill>
              </a:rPr>
              <a:t>。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zh-TW" altLang="en-US" sz="2800" b="1" dirty="0"/>
          </a:p>
        </p:txBody>
      </p:sp>
      <p:sp>
        <p:nvSpPr>
          <p:cNvPr id="73732" name="投影片編號版面配置區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86600" y="6356350"/>
            <a:ext cx="2057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811F57F-60FC-4CBF-BC13-7DADBD29501B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/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367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>
                <a:solidFill>
                  <a:srgbClr val="FF0000"/>
                </a:solidFill>
              </a:rPr>
              <a:t>歡迎加入</a:t>
            </a:r>
            <a:r>
              <a:rPr lang="zh-TW" altLang="en-US" dirty="0">
                <a:solidFill>
                  <a:srgbClr val="FF0000"/>
                </a:solidFill>
              </a:rPr>
              <a:t>我們大家庭的途徑</a:t>
            </a:r>
          </a:p>
        </p:txBody>
      </p:sp>
    </p:spTree>
    <p:extLst>
      <p:ext uri="{BB962C8B-B14F-4D97-AF65-F5344CB8AC3E}">
        <p14:creationId xmlns:p14="http://schemas.microsoft.com/office/powerpoint/2010/main" val="4272124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rgbClr val="C00000"/>
                </a:solidFill>
                <a:latin typeface="標楷體" pitchFamily="65" charset="-120"/>
              </a:rPr>
              <a:t>應答過程態度決定最後分數</a:t>
            </a:r>
          </a:p>
        </p:txBody>
      </p:sp>
      <p:sp>
        <p:nvSpPr>
          <p:cNvPr id="39939" name="內容版面配置區 2"/>
          <p:cNvSpPr>
            <a:spLocks noGrp="1"/>
          </p:cNvSpPr>
          <p:nvPr>
            <p:ph idx="1"/>
          </p:nvPr>
        </p:nvSpPr>
        <p:spPr>
          <a:xfrm>
            <a:off x="755576" y="1789112"/>
            <a:ext cx="7632848" cy="50688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5100" b="1" dirty="0">
                <a:latin typeface="標楷體" pitchFamily="65" charset="-120"/>
              </a:rPr>
              <a:t>回答問題時要確切肯定，要顯得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有自信和有條理</a:t>
            </a:r>
            <a:r>
              <a:rPr lang="zh-TW" altLang="en-US" sz="5100" b="1" dirty="0">
                <a:solidFill>
                  <a:srgbClr val="FF0000"/>
                </a:solidFill>
                <a:latin typeface="標楷體" pitchFamily="65" charset="-120"/>
              </a:rPr>
              <a:t>，可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引用事前蒐集的相關資料</a:t>
            </a:r>
            <a:r>
              <a:rPr lang="zh-TW" altLang="en-US" sz="5100" b="1" dirty="0">
                <a:solidFill>
                  <a:srgbClr val="FF0000"/>
                </a:solidFill>
                <a:latin typeface="標楷體" pitchFamily="65" charset="-120"/>
              </a:rPr>
              <a:t>進行回答</a:t>
            </a:r>
            <a:r>
              <a:rPr lang="zh-TW" altLang="en-US" sz="5100" b="1" dirty="0"/>
              <a:t>。</a:t>
            </a:r>
            <a:endParaRPr lang="en-US" altLang="zh-TW" sz="5100" b="1" dirty="0"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5100" b="1" dirty="0">
                <a:latin typeface="標楷體" pitchFamily="65" charset="-120"/>
              </a:rPr>
              <a:t>除了學業成績外，特別指出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自己</a:t>
            </a:r>
            <a:r>
              <a:rPr lang="zh-TW" altLang="zh-TW" sz="5100" b="1" dirty="0">
                <a:latin typeface="標楷體" pitchFamily="65" charset="-120"/>
              </a:rPr>
              <a:t>非學業方面的</a:t>
            </a:r>
            <a:r>
              <a:rPr lang="zh-TW" altLang="en-US" sz="5100" b="1" dirty="0">
                <a:solidFill>
                  <a:srgbClr val="FF0000"/>
                </a:solidFill>
                <a:latin typeface="標楷體" pitchFamily="65" charset="-120"/>
              </a:rPr>
              <a:t>特質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強項</a:t>
            </a:r>
            <a:r>
              <a:rPr lang="zh-TW" altLang="zh-TW" sz="5100" b="1" dirty="0">
                <a:latin typeface="標楷體" pitchFamily="65" charset="-120"/>
              </a:rPr>
              <a:t>和所參與的課外活動</a:t>
            </a:r>
            <a:r>
              <a:rPr lang="zh-TW" altLang="en-US" sz="5100" b="1" dirty="0">
                <a:latin typeface="標楷體" pitchFamily="65" charset="-120"/>
              </a:rPr>
              <a:t>，亦即</a:t>
            </a:r>
            <a:r>
              <a:rPr lang="zh-TW" altLang="zh-TW" sz="5100" b="1" dirty="0">
                <a:latin typeface="標楷體" pitchFamily="65" charset="-120"/>
              </a:rPr>
              <a:t>說出自己在那</a:t>
            </a:r>
            <a:r>
              <a:rPr lang="zh-TW" altLang="en-US" sz="5100" b="1" dirty="0">
                <a:latin typeface="標楷體" pitchFamily="65" charset="-120"/>
              </a:rPr>
              <a:t>些</a:t>
            </a:r>
            <a:r>
              <a:rPr lang="zh-TW" altLang="zh-TW" sz="5100" b="1" dirty="0">
                <a:latin typeface="標楷體" pitchFamily="65" charset="-120"/>
              </a:rPr>
              <a:t>方面</a:t>
            </a:r>
            <a:r>
              <a:rPr lang="zh-TW" altLang="en-US" sz="5100" b="1" dirty="0">
                <a:latin typeface="標楷體" pitchFamily="65" charset="-120"/>
              </a:rPr>
              <a:t>可</a:t>
            </a:r>
            <a:r>
              <a:rPr lang="zh-TW" altLang="zh-TW" sz="5100" b="1" dirty="0">
                <a:latin typeface="標楷體" pitchFamily="65" charset="-120"/>
              </a:rPr>
              <a:t>為校</a:t>
            </a:r>
            <a:r>
              <a:rPr lang="zh-TW" altLang="en-US" sz="5100" b="1" dirty="0">
                <a:latin typeface="標楷體" pitchFamily="65" charset="-120"/>
              </a:rPr>
              <a:t>系</a:t>
            </a:r>
            <a:r>
              <a:rPr lang="zh-TW" altLang="zh-TW" sz="5100" b="1" dirty="0">
                <a:latin typeface="標楷體" pitchFamily="65" charset="-120"/>
              </a:rPr>
              <a:t>做出貢獻。</a:t>
            </a:r>
            <a:endParaRPr lang="en-US" altLang="zh-TW" sz="5100" b="1" dirty="0">
              <a:latin typeface="標楷體" pitchFamily="65" charset="-12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5100" b="1" dirty="0">
                <a:latin typeface="標楷體" pitchFamily="65" charset="-120"/>
              </a:rPr>
              <a:t>遇有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不明白的地方，不妨要求面試教授澄清或重複一遍</a:t>
            </a:r>
            <a:r>
              <a:rPr lang="zh-TW" altLang="zh-TW" sz="5100" b="1" dirty="0">
                <a:latin typeface="標楷體" pitchFamily="65" charset="-120"/>
              </a:rPr>
              <a:t>，千萬不可以不懂裝懂。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5100" b="1" dirty="0">
                <a:latin typeface="標楷體" pitchFamily="65" charset="-120"/>
              </a:rPr>
              <a:t>被問到不會的問題千萬別慌張，回答「我不會」是最差的反應，但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千萬別硬</a:t>
            </a:r>
            <a:r>
              <a:rPr lang="zh-TW" altLang="en-US" sz="5100" b="1" dirty="0">
                <a:solidFill>
                  <a:srgbClr val="FF0000"/>
                </a:solidFill>
                <a:latin typeface="標楷體" pitchFamily="65" charset="-120"/>
              </a:rPr>
              <a:t>凹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或瞎掰</a:t>
            </a:r>
            <a:r>
              <a:rPr lang="zh-TW" altLang="zh-TW" sz="5100" b="1" dirty="0">
                <a:latin typeface="標楷體" pitchFamily="65" charset="-120"/>
              </a:rPr>
              <a:t>。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zh-TW" sz="5100" b="1" dirty="0">
                <a:latin typeface="標楷體" pitchFamily="65" charset="-120"/>
              </a:rPr>
              <a:t>若遇到面試教授挑釁的問題，不要當場強辯頂撞反駁，冷靜表達自己的想法，表明自己仍在學習中，也</a:t>
            </a:r>
            <a:r>
              <a:rPr lang="zh-TW" altLang="zh-TW" sz="5100" b="1" dirty="0">
                <a:solidFill>
                  <a:srgbClr val="FF0000"/>
                </a:solidFill>
                <a:latin typeface="標楷體" pitchFamily="65" charset="-120"/>
              </a:rPr>
              <a:t>尊重教授的看法並請教授指導</a:t>
            </a:r>
            <a:r>
              <a:rPr lang="zh-TW" altLang="en-US" sz="5100" b="1" dirty="0">
                <a:solidFill>
                  <a:srgbClr val="FF0000"/>
                </a:solidFill>
              </a:rPr>
              <a:t>。</a:t>
            </a:r>
            <a:endParaRPr lang="zh-TW" altLang="zh-TW" sz="5100" b="1" dirty="0">
              <a:solidFill>
                <a:srgbClr val="FF0000"/>
              </a:solidFill>
              <a:latin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zh-TW" sz="3000" dirty="0">
              <a:latin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zh-TW" sz="3000" dirty="0">
              <a:latin typeface="標楷體" pitchFamily="65" charset="-120"/>
            </a:endParaRPr>
          </a:p>
        </p:txBody>
      </p:sp>
      <p:sp>
        <p:nvSpPr>
          <p:cNvPr id="5" name="流程圖: 替代處理程序 4"/>
          <p:cNvSpPr/>
          <p:nvPr/>
        </p:nvSpPr>
        <p:spPr>
          <a:xfrm>
            <a:off x="755576" y="1108075"/>
            <a:ext cx="7632848" cy="681037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自然、輕鬆、誠懇、有自信與尊重面談者</a:t>
            </a:r>
          </a:p>
        </p:txBody>
      </p:sp>
    </p:spTree>
    <p:extLst>
      <p:ext uri="{BB962C8B-B14F-4D97-AF65-F5344CB8AC3E}">
        <p14:creationId xmlns:p14="http://schemas.microsoft.com/office/powerpoint/2010/main" val="3476695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13912" y="304279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rgbClr val="C00000"/>
                </a:solidFill>
              </a:rPr>
              <a:t>面談可能會問的問題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576795" y="1429482"/>
            <a:ext cx="8569325" cy="399903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0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題庫幾百題，每個都要準備嗎</a:t>
            </a:r>
            <a:r>
              <a:rPr lang="en-US" altLang="zh-TW" sz="30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??</a:t>
            </a:r>
          </a:p>
          <a:p>
            <a:pPr>
              <a:buFont typeface="Wingdings" pitchFamily="2" charset="2"/>
              <a:buChar char="Ø"/>
            </a:pP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多想想自己的過去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高中三年</a:t>
            </a:r>
            <a:r>
              <a:rPr lang="en-US" altLang="zh-TW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與未來</a:t>
            </a:r>
            <a:endParaRPr lang="en-US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0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多想想這個未來就讀科系的專業</a:t>
            </a:r>
            <a:endParaRPr lang="en-US" altLang="zh-TW" sz="30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3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多想想未來自己的定位</a:t>
            </a:r>
            <a:endParaRPr lang="zh-TW" altLang="zh-TW" sz="3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zh-TW" sz="3000" dirty="0">
              <a:latin typeface="標楷體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997827340"/>
              </p:ext>
            </p:extLst>
          </p:nvPr>
        </p:nvGraphicFramePr>
        <p:xfrm>
          <a:off x="814075" y="4169202"/>
          <a:ext cx="7776864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爆炸 2 4"/>
          <p:cNvSpPr/>
          <p:nvPr/>
        </p:nvSpPr>
        <p:spPr>
          <a:xfrm>
            <a:off x="5436096" y="2204864"/>
            <a:ext cx="3995936" cy="2448991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回答重點不在答案的正確性</a:t>
            </a:r>
          </a:p>
        </p:txBody>
      </p:sp>
    </p:spTree>
    <p:extLst>
      <p:ext uri="{BB962C8B-B14F-4D97-AF65-F5344CB8AC3E}">
        <p14:creationId xmlns:p14="http://schemas.microsoft.com/office/powerpoint/2010/main" val="4272417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B2538-2394-432B-A1CE-82530D9DF0A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B4DEDC8-31F9-4F3B-8BD9-8A9DED879BFD}"/>
              </a:ext>
            </a:extLst>
          </p:cNvPr>
          <p:cNvSpPr/>
          <p:nvPr/>
        </p:nvSpPr>
        <p:spPr>
          <a:xfrm>
            <a:off x="0" y="1052736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放輕鬆的表現出最自然的自己</a:t>
            </a:r>
            <a:r>
              <a:rPr lang="en-US" altLang="zh-TW" sz="4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!!</a:t>
            </a:r>
          </a:p>
          <a:p>
            <a:pPr algn="ctr"/>
            <a:endParaRPr lang="en-US" altLang="zh-TW" sz="4400" b="1" dirty="0">
              <a:solidFill>
                <a:srgbClr val="3333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預祝  金榜題名  心想事成</a:t>
            </a:r>
            <a:endParaRPr lang="zh-TW" altLang="en-US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772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B2538-2394-432B-A1CE-82530D9DF0A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TW" altLang="en-US"/>
          </a:p>
        </p:txBody>
      </p:sp>
      <p:sp>
        <p:nvSpPr>
          <p:cNvPr id="4" name="波浪 3"/>
          <p:cNvSpPr/>
          <p:nvPr/>
        </p:nvSpPr>
        <p:spPr>
          <a:xfrm>
            <a:off x="1979712" y="116632"/>
            <a:ext cx="7057764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81024" y="508569"/>
            <a:ext cx="3167039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148063" y="300896"/>
            <a:ext cx="3744417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400" b="1" dirty="0">
                <a:solidFill>
                  <a:srgbClr val="3333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有執照工作有保障</a:t>
            </a: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xmlns="" id="{A603D17A-1F81-43C2-AD25-9B8BE7317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643" y="1466050"/>
            <a:ext cx="8640960" cy="511890"/>
          </a:xfrm>
        </p:spPr>
        <p:txBody>
          <a:bodyPr>
            <a:no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zh-TW" altLang="en-US" sz="5400" b="1" dirty="0">
                <a:solidFill>
                  <a:srgbClr val="FF0000"/>
                </a:solidFill>
              </a:rPr>
              <a:t>如何準備個人申請</a:t>
            </a:r>
            <a:r>
              <a:rPr lang="en-US" altLang="zh-TW" sz="5400" b="1" dirty="0">
                <a:solidFill>
                  <a:srgbClr val="FF0000"/>
                </a:solidFill>
              </a:rPr>
              <a:t/>
            </a:r>
            <a:br>
              <a:rPr lang="en-US" altLang="zh-TW" sz="5400" b="1" dirty="0">
                <a:solidFill>
                  <a:srgbClr val="FF0000"/>
                </a:solidFill>
              </a:rPr>
            </a:br>
            <a:r>
              <a:rPr lang="zh-TW" altLang="en-US" sz="5400" b="1" dirty="0">
                <a:solidFill>
                  <a:srgbClr val="FF0000"/>
                </a:solidFill>
              </a:rPr>
              <a:t>書審資料及面試</a:t>
            </a:r>
          </a:p>
        </p:txBody>
      </p:sp>
    </p:spTree>
    <p:extLst>
      <p:ext uri="{BB962C8B-B14F-4D97-AF65-F5344CB8AC3E}">
        <p14:creationId xmlns:p14="http://schemas.microsoft.com/office/powerpoint/2010/main" val="62600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4180" y="1180872"/>
            <a:ext cx="9144000" cy="511890"/>
          </a:xfrm>
        </p:spPr>
        <p:txBody>
          <a:bodyPr>
            <a:noAutofit/>
          </a:bodyPr>
          <a:lstStyle/>
          <a:p>
            <a:pPr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zh-TW" altLang="en-US" b="1" dirty="0">
                <a:solidFill>
                  <a:srgbClr val="FF0000"/>
                </a:solidFill>
              </a:rPr>
              <a:t>首先恭喜您通過第一階段的審查</a:t>
            </a:r>
            <a:r>
              <a:rPr lang="en-US" altLang="zh-TW" b="1" dirty="0">
                <a:solidFill>
                  <a:srgbClr val="FF0000"/>
                </a:solidFill>
              </a:rPr>
              <a:t>!!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223203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xmlns="" id="{1483B76A-CB46-498B-A4CC-2C8D91C8622B}"/>
              </a:ext>
            </a:extLst>
          </p:cNvPr>
          <p:cNvSpPr txBox="1">
            <a:spLocks/>
          </p:cNvSpPr>
          <p:nvPr/>
        </p:nvSpPr>
        <p:spPr bwMode="auto">
          <a:xfrm>
            <a:off x="107504" y="1693016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lnSpc>
                <a:spcPct val="150000"/>
              </a:lnSpc>
            </a:pPr>
            <a:r>
              <a:rPr kumimoji="0" lang="zh-TW" altLang="en-US" sz="4000" b="1" dirty="0">
                <a:solidFill>
                  <a:srgbClr val="030303"/>
                </a:solidFill>
              </a:rPr>
              <a:t>學測成績只占</a:t>
            </a:r>
            <a:r>
              <a:rPr kumimoji="0" lang="en-US" altLang="zh-TW" sz="4000" b="1" dirty="0">
                <a:solidFill>
                  <a:srgbClr val="030303"/>
                </a:solidFill>
              </a:rPr>
              <a:t>30%</a:t>
            </a:r>
            <a:r>
              <a:rPr kumimoji="0" lang="zh-TW" altLang="en-US" sz="4000" b="1" dirty="0">
                <a:solidFill>
                  <a:srgbClr val="030303"/>
                </a:solidFill>
              </a:rPr>
              <a:t>，並非決定一切，</a:t>
            </a:r>
            <a:endParaRPr kumimoji="0" lang="en-US" altLang="zh-TW" sz="4000" b="1" dirty="0">
              <a:solidFill>
                <a:srgbClr val="030303"/>
              </a:solidFill>
            </a:endParaRPr>
          </a:p>
          <a:p>
            <a:pPr>
              <a:lnSpc>
                <a:spcPct val="150000"/>
              </a:lnSpc>
            </a:pPr>
            <a:r>
              <a:rPr kumimoji="0" lang="zh-TW" altLang="en-US" sz="4000" b="1" dirty="0">
                <a:solidFill>
                  <a:srgbClr val="FF0000"/>
                </a:solidFill>
              </a:rPr>
              <a:t>成功決定在於你的準備與選擇 </a:t>
            </a:r>
            <a:r>
              <a:rPr kumimoji="0" lang="en-US" altLang="zh-TW" sz="4000" b="1" dirty="0">
                <a:solidFill>
                  <a:srgbClr val="FF0000"/>
                </a:solidFill>
              </a:rPr>
              <a:t>!!</a:t>
            </a:r>
            <a:endParaRPr kumimoji="0" lang="zh-TW" alt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81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xmlns="" id="{5B995A10-F931-4861-9D0D-BE74CE8A13C1}"/>
              </a:ext>
            </a:extLst>
          </p:cNvPr>
          <p:cNvSpPr txBox="1">
            <a:spLocks/>
          </p:cNvSpPr>
          <p:nvPr/>
        </p:nvSpPr>
        <p:spPr bwMode="auto">
          <a:xfrm>
            <a:off x="1192796" y="1049281"/>
            <a:ext cx="65527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sz="5000" dirty="0"/>
              <a:t>如何達到雙贏</a:t>
            </a:r>
            <a:r>
              <a:rPr kumimoji="0" lang="en-US" altLang="zh-TW" sz="5000" dirty="0"/>
              <a:t>!!</a:t>
            </a:r>
            <a:endParaRPr kumimoji="0" lang="zh-TW" altLang="en-US" sz="5000" dirty="0"/>
          </a:p>
        </p:txBody>
      </p:sp>
      <p:graphicFrame>
        <p:nvGraphicFramePr>
          <p:cNvPr id="12" name="內容版面配置區 3">
            <a:extLst>
              <a:ext uri="{FF2B5EF4-FFF2-40B4-BE49-F238E27FC236}">
                <a16:creationId xmlns:a16="http://schemas.microsoft.com/office/drawing/2014/main" xmlns="" id="{AE7133CD-0C2A-4ABF-861A-5FE52C4757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521835"/>
              </p:ext>
            </p:extLst>
          </p:nvPr>
        </p:nvGraphicFramePr>
        <p:xfrm>
          <a:off x="1043608" y="2066105"/>
          <a:ext cx="6851104" cy="3912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688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xmlns="" id="{8EB869E4-5BD5-4BCC-9BDB-3520197CD27B}"/>
              </a:ext>
            </a:extLst>
          </p:cNvPr>
          <p:cNvSpPr txBox="1">
            <a:spLocks/>
          </p:cNvSpPr>
          <p:nvPr/>
        </p:nvSpPr>
        <p:spPr bwMode="auto">
          <a:xfrm>
            <a:off x="354360" y="104928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b="1" dirty="0">
                <a:solidFill>
                  <a:srgbClr val="C00000"/>
                </a:solidFill>
              </a:rPr>
              <a:t>考生準備應有的心態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xmlns="" id="{FCB831C6-796D-40D4-984A-C9C6550066D6}"/>
              </a:ext>
            </a:extLst>
          </p:cNvPr>
          <p:cNvSpPr txBox="1"/>
          <p:nvPr/>
        </p:nvSpPr>
        <p:spPr>
          <a:xfrm>
            <a:off x="1045816" y="2066105"/>
            <a:ext cx="6846688" cy="1058826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8023" tIns="81280" rIns="81280" bIns="81280" numCol="1" spcCol="1270" anchor="ctr" anchorCtr="0">
            <a:noAutofit/>
          </a:bodyPr>
          <a:lstStyle/>
          <a:p>
            <a:pPr marL="0" lvl="0" indent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zh-TW" sz="3200" b="1" dirty="0">
                <a:solidFill>
                  <a:srgbClr val="03030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2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這是場面談交流而非面試考試</a:t>
            </a:r>
            <a:endParaRPr lang="en-US" altLang="zh-TW" sz="3200" b="1" kern="1200" dirty="0">
              <a:solidFill>
                <a:srgbClr val="03030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altLang="zh-TW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與別人談您過去生活經驗與未來規劃的計畫</a:t>
            </a:r>
            <a:r>
              <a:rPr lang="en-US" altLang="zh-TW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400" b="1" kern="1200" dirty="0">
              <a:solidFill>
                <a:srgbClr val="03030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xmlns="" id="{B5B50868-2B36-45F9-BFC7-F13469F51A4F}"/>
              </a:ext>
            </a:extLst>
          </p:cNvPr>
          <p:cNvSpPr txBox="1"/>
          <p:nvPr/>
        </p:nvSpPr>
        <p:spPr>
          <a:xfrm>
            <a:off x="1045816" y="3209104"/>
            <a:ext cx="6846688" cy="1003043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8023" tIns="81280" rIns="81280" bIns="81280" numCol="1" spcCol="1270" anchor="ctr" anchorCtr="0">
            <a:noAutofit/>
          </a:bodyPr>
          <a:lstStyle/>
          <a:p>
            <a:pPr marL="0" lvl="0" indent="0" algn="l" defTabSz="14224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200" b="1" kern="1200" dirty="0">
                <a:solidFill>
                  <a:srgbClr val="030303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⁕</a:t>
            </a:r>
            <a:r>
              <a:rPr lang="zh-TW" altLang="en-US" sz="32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這是相互溝通的平台</a:t>
            </a:r>
            <a:endParaRPr lang="en-US" altLang="zh-TW" sz="3200" b="1" kern="1200" dirty="0">
              <a:solidFill>
                <a:srgbClr val="03030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讓別人認識您，也認識想進的科系</a:t>
            </a:r>
            <a:r>
              <a:rPr lang="en-US" altLang="zh-TW" sz="2400" b="1" kern="1200" dirty="0">
                <a:solidFill>
                  <a:srgbClr val="0303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0" indent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TW" altLang="en-US" sz="1300" kern="1200" dirty="0"/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xmlns="" id="{3B5D840C-3717-40CD-933B-0AD97D9B9E37}"/>
              </a:ext>
            </a:extLst>
          </p:cNvPr>
          <p:cNvGrpSpPr/>
          <p:nvPr/>
        </p:nvGrpSpPr>
        <p:grpSpPr>
          <a:xfrm>
            <a:off x="1026948" y="4296320"/>
            <a:ext cx="6846688" cy="841603"/>
            <a:chOff x="584682" y="2945611"/>
            <a:chExt cx="6846688" cy="841603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xmlns="" id="{900F24DB-2FFE-4417-A6EA-FAD1F9957102}"/>
                </a:ext>
              </a:extLst>
            </p:cNvPr>
            <p:cNvSpPr/>
            <p:nvPr/>
          </p:nvSpPr>
          <p:spPr>
            <a:xfrm>
              <a:off x="584682" y="2945611"/>
              <a:ext cx="6846688" cy="8416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xmlns="" id="{91256CF3-BBA2-47B5-A535-7D815A657536}"/>
                </a:ext>
              </a:extLst>
            </p:cNvPr>
            <p:cNvSpPr txBox="1"/>
            <p:nvPr/>
          </p:nvSpPr>
          <p:spPr>
            <a:xfrm>
              <a:off x="584682" y="2945611"/>
              <a:ext cx="6846688" cy="841603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8023" tIns="78740" rIns="78740" bIns="78740" numCol="1" spcCol="1270" anchor="ctr" anchorCtr="0">
              <a:noAutofit/>
            </a:bodyPr>
            <a:lstStyle/>
            <a:p>
              <a:pPr marL="0" lvl="0" indent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altLang="zh-TW" sz="3000" b="1" kern="1200" dirty="0">
                  <a:solidFill>
                    <a:srgbClr val="030303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⁕</a:t>
              </a:r>
              <a:r>
                <a:rPr lang="zh-TW" altLang="en-US" sz="3000" b="1" kern="1200" dirty="0">
                  <a:solidFill>
                    <a:srgbClr val="030303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排名不重要</a:t>
              </a:r>
              <a:r>
                <a:rPr lang="en-US" altLang="zh-TW" sz="3000" b="1" kern="1200" dirty="0">
                  <a:solidFill>
                    <a:srgbClr val="030303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3000" b="1" kern="1200" dirty="0">
                  <a:solidFill>
                    <a:srgbClr val="030303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重要是自己適合與選擇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031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  <p:sp>
        <p:nvSpPr>
          <p:cNvPr id="13" name="標題 3">
            <a:extLst>
              <a:ext uri="{FF2B5EF4-FFF2-40B4-BE49-F238E27FC236}">
                <a16:creationId xmlns:a16="http://schemas.microsoft.com/office/drawing/2014/main" xmlns="" id="{DA7082C0-B675-4660-8325-07E539DA41FF}"/>
              </a:ext>
            </a:extLst>
          </p:cNvPr>
          <p:cNvSpPr txBox="1">
            <a:spLocks/>
          </p:cNvSpPr>
          <p:nvPr/>
        </p:nvSpPr>
        <p:spPr bwMode="auto">
          <a:xfrm>
            <a:off x="735360" y="1173913"/>
            <a:ext cx="7467600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b="1" dirty="0">
                <a:solidFill>
                  <a:srgbClr val="C00000"/>
                </a:solidFill>
              </a:rPr>
              <a:t>大學想要培養與挑選的人才</a:t>
            </a: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xmlns="" id="{5684C563-4C46-4A88-B3FF-6CF47581D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213843"/>
              </p:ext>
            </p:extLst>
          </p:nvPr>
        </p:nvGraphicFramePr>
        <p:xfrm>
          <a:off x="971600" y="1969455"/>
          <a:ext cx="7056784" cy="407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6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76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25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rgbClr val="3333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專業學識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>
                          <a:solidFill>
                            <a:srgbClr val="3333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個人特質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各學系相關基礎知識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領導能力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表達能力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團隊精神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思考能力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熱誠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組織與邏輯能力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態度與進取心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綜合判斷能力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自信心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2525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聯想力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毅力與耐力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908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8B2538-2394-432B-A1CE-82530D9DF0A8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波浪 3"/>
          <p:cNvSpPr/>
          <p:nvPr/>
        </p:nvSpPr>
        <p:spPr>
          <a:xfrm>
            <a:off x="2195736" y="116632"/>
            <a:ext cx="6841740" cy="1173315"/>
          </a:xfrm>
          <a:prstGeom prst="wave">
            <a:avLst>
              <a:gd name="adj1" fmla="val 17281"/>
              <a:gd name="adj2" fmla="val 1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31242" y="548680"/>
            <a:ext cx="305838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雙專長的醫技系</a:t>
            </a:r>
          </a:p>
        </p:txBody>
      </p:sp>
      <p:sp>
        <p:nvSpPr>
          <p:cNvPr id="8" name="矩形 7"/>
          <p:cNvSpPr/>
          <p:nvPr/>
        </p:nvSpPr>
        <p:spPr>
          <a:xfrm>
            <a:off x="5391085" y="327400"/>
            <a:ext cx="3511370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、執照工作有保障</a:t>
            </a:r>
          </a:p>
        </p:txBody>
      </p:sp>
      <p:sp>
        <p:nvSpPr>
          <p:cNvPr id="9" name="矩形 8"/>
          <p:cNvSpPr/>
          <p:nvPr/>
        </p:nvSpPr>
        <p:spPr>
          <a:xfrm>
            <a:off x="5963473" y="395953"/>
            <a:ext cx="69675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，</a:t>
            </a:r>
          </a:p>
        </p:txBody>
      </p:sp>
      <p:sp>
        <p:nvSpPr>
          <p:cNvPr id="13" name="標題 3">
            <a:extLst>
              <a:ext uri="{FF2B5EF4-FFF2-40B4-BE49-F238E27FC236}">
                <a16:creationId xmlns:a16="http://schemas.microsoft.com/office/drawing/2014/main" xmlns="" id="{DA7082C0-B675-4660-8325-07E539DA41FF}"/>
              </a:ext>
            </a:extLst>
          </p:cNvPr>
          <p:cNvSpPr txBox="1">
            <a:spLocks/>
          </p:cNvSpPr>
          <p:nvPr/>
        </p:nvSpPr>
        <p:spPr bwMode="auto">
          <a:xfrm>
            <a:off x="735360" y="1173913"/>
            <a:ext cx="7467600" cy="74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zh-TW" altLang="en-US" b="1" dirty="0">
                <a:solidFill>
                  <a:srgbClr val="C00000"/>
                </a:solidFill>
              </a:rPr>
              <a:t>後續仍需要繼續努力的方面</a:t>
            </a:r>
          </a:p>
        </p:txBody>
      </p:sp>
      <p:graphicFrame>
        <p:nvGraphicFramePr>
          <p:cNvPr id="10" name="資料庫圖表 9">
            <a:extLst>
              <a:ext uri="{FF2B5EF4-FFF2-40B4-BE49-F238E27FC236}">
                <a16:creationId xmlns:a16="http://schemas.microsoft.com/office/drawing/2014/main" xmlns="" id="{C0F62E22-C578-4215-9009-4520694A81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1413869"/>
              </p:ext>
            </p:extLst>
          </p:nvPr>
        </p:nvGraphicFramePr>
        <p:xfrm>
          <a:off x="1043608" y="2213335"/>
          <a:ext cx="727280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8040885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44547CF2C77493459D046C313784207E" ma:contentTypeVersion="0" ma:contentTypeDescription="建立新的文件。" ma:contentTypeScope="" ma:versionID="7d3cfe2d52c5adf682a727558cdcfc3c">
  <xsd:schema xmlns:xsd="http://www.w3.org/2001/XMLSchema" xmlns:xs="http://www.w3.org/2001/XMLSchema" xmlns:p="http://schemas.microsoft.com/office/2006/metadata/properties" xmlns:ns2="aba2323a-afa7-4201-a5cb-c99d63ad9bb4" targetNamespace="http://schemas.microsoft.com/office/2006/metadata/properties" ma:root="true" ma:fieldsID="239b729380e973eea24191959f0cd19e" ns2:_="">
    <xsd:import namespace="aba2323a-afa7-4201-a5cb-c99d63ad9b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2323a-afa7-4201-a5cb-c99d63ad9b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文件識別碼值" ma:description="指派給此項目的文件識別碼值。" ma:internalName="_dlc_DocId" ma:readOnly="true">
      <xsd:simpleType>
        <xsd:restriction base="dms:Text"/>
      </xsd:simpleType>
    </xsd:element>
    <xsd:element name="_dlc_DocIdUrl" ma:index="9" nillable="true" ma:displayName="文件識別碼" ma:description="此文件的永久性連結。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持續性識別碼" ma:description="新增時保留識別碼。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7CEF2A2-05D7-4BB2-A806-7EDF4F13A2D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aba2323a-afa7-4201-a5cb-c99d63ad9bb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AC38AD5-DF59-481C-A418-B284CCADDF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2323a-afa7-4201-a5cb-c99d63ad9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892014-7BDD-465C-B815-013361656F07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19182</TotalTime>
  <Words>1554</Words>
  <Application>Microsoft Office PowerPoint</Application>
  <PresentationFormat>如螢幕大小 (4:3)</PresentationFormat>
  <Paragraphs>193</Paragraphs>
  <Slides>22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佈景主題2</vt:lpstr>
      <vt:lpstr>2_Office 佈景主題</vt:lpstr>
      <vt:lpstr> 醫學檢驗暨生物技術學系 歡迎您</vt:lpstr>
      <vt:lpstr>歡迎加入我們大家庭的途徑</vt:lpstr>
      <vt:lpstr> 如何準備個人申請 書審資料及面試</vt:lpstr>
      <vt:lpstr> 首先恭喜您通過第一階段的審查!!</vt:lpstr>
      <vt:lpstr>PowerPoint 簡報</vt:lpstr>
      <vt:lpstr>PowerPoint 簡報</vt:lpstr>
      <vt:lpstr>PowerPoint 簡報</vt:lpstr>
      <vt:lpstr>PowerPoint 簡報</vt:lpstr>
      <vt:lpstr>PowerPoint 簡報</vt:lpstr>
      <vt:lpstr>通過第一階段審查後的努力</vt:lpstr>
      <vt:lpstr>書面審查資料準備原則</vt:lpstr>
      <vt:lpstr>書面審查內容準備要點</vt:lpstr>
      <vt:lpstr>自傳撰寫的內容與要點</vt:lpstr>
      <vt:lpstr>自傳撰寫的內容與要點</vt:lpstr>
      <vt:lpstr>讀書計畫的撰寫內容與要點</vt:lpstr>
      <vt:lpstr>推甄面試的準備</vt:lpstr>
      <vt:lpstr>外表儀容是人的第一印象</vt:lpstr>
      <vt:lpstr>面試前的準備</vt:lpstr>
      <vt:lpstr>禮貌與儀態是評分的開始</vt:lpstr>
      <vt:lpstr>應答過程態度決定最後分數</vt:lpstr>
      <vt:lpstr>面談可能會問的問題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HJKO</dc:creator>
  <cp:lastModifiedBy>john</cp:lastModifiedBy>
  <cp:revision>1423</cp:revision>
  <cp:lastPrinted>2017-07-24T08:37:15Z</cp:lastPrinted>
  <dcterms:created xsi:type="dcterms:W3CDTF">2011-09-05T09:15:09Z</dcterms:created>
  <dcterms:modified xsi:type="dcterms:W3CDTF">2020-02-25T16:37:17Z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0x010100A0F2013B98BC6941926F79CA35124293</vt:lpwstr>
  </property>
  <property fmtid="{D5CDD505-2E9C-101B-9397-08002B2CF9AE}" pid="3" name="_dlc_DocIdItemGuid">
    <vt:lpwstr>57852a98-8c9d-40fd-810a-ff9c489067ca</vt:lpwstr>
  </property>
  <property fmtid="{D5CDD505-2E9C-101B-9397-08002B2CF9AE}" pid="4" name="_dlc_DocId">
    <vt:lpwstr>MNTMPPY6CVD6-478-8527</vt:lpwstr>
  </property>
  <property fmtid="{D5CDD505-2E9C-101B-9397-08002B2CF9AE}" pid="5" name="_dlc_DocIdUrl">
    <vt:lpwstr>http://oic.asia.edu.tw/adm/qae/is/_layouts/DocIdRedir.aspx?ID=MNTMPPY6CVD6-478-8527, MNTMPPY6CVD6-478-8527</vt:lpwstr>
  </property>
  <property fmtid="{D5CDD505-2E9C-101B-9397-08002B2CF9AE}" pid="6" name="IconOverlay">
    <vt:lpwstr/>
  </property>
</Properties>
</file>